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4091" r:id="rId5"/>
    <p:sldMasterId id="2147483956" r:id="rId6"/>
    <p:sldMasterId id="2147484080" r:id="rId7"/>
    <p:sldMasterId id="2147484083" r:id="rId8"/>
    <p:sldMasterId id="2147484058" r:id="rId9"/>
    <p:sldMasterId id="2147484070" r:id="rId10"/>
    <p:sldMasterId id="2147484048" r:id="rId11"/>
    <p:sldMasterId id="2147484050" r:id="rId12"/>
  </p:sldMasterIdLst>
  <p:notesMasterIdLst>
    <p:notesMasterId r:id="rId26"/>
  </p:notesMasterIdLst>
  <p:handoutMasterIdLst>
    <p:handoutMasterId r:id="rId27"/>
  </p:handoutMasterIdLst>
  <p:sldIdLst>
    <p:sldId id="5076" r:id="rId13"/>
    <p:sldId id="2147481218" r:id="rId14"/>
    <p:sldId id="2147481223" r:id="rId15"/>
    <p:sldId id="2147481067" r:id="rId16"/>
    <p:sldId id="2147481225" r:id="rId17"/>
    <p:sldId id="2147481083" r:id="rId18"/>
    <p:sldId id="5091" r:id="rId19"/>
    <p:sldId id="2147481095" r:id="rId20"/>
    <p:sldId id="2147481066" r:id="rId21"/>
    <p:sldId id="2147481220" r:id="rId22"/>
    <p:sldId id="2147481222" r:id="rId23"/>
    <p:sldId id="2147481224" r:id="rId24"/>
    <p:sldId id="21474810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BF85934D-53E4-43E3-AEFF-D9FE7A0EA35F}">
          <p14:sldIdLst>
            <p14:sldId id="5076"/>
          </p14:sldIdLst>
        </p14:section>
        <p14:section name="Kortext study" id="{073C2E4F-A263-472B-821E-5DE62120CE27}">
          <p14:sldIdLst>
            <p14:sldId id="2147481218"/>
            <p14:sldId id="2147481223"/>
            <p14:sldId id="2147481067"/>
            <p14:sldId id="2147481225"/>
            <p14:sldId id="2147481083"/>
            <p14:sldId id="5091"/>
            <p14:sldId id="2147481095"/>
            <p14:sldId id="2147481066"/>
            <p14:sldId id="2147481220"/>
            <p14:sldId id="2147481222"/>
            <p14:sldId id="2147481224"/>
          </p14:sldIdLst>
        </p14:section>
        <p14:section name="Closing slide" id="{F82B4F01-3C85-462D-A3C8-5309730B6279}">
          <p14:sldIdLst>
            <p14:sldId id="21474810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6C667A-F0D5-37DE-0F4E-67CC60A9E9A0}" name="Robin Gibson" initials="RG" userId="S::robing@kortext.com::daee8a99-b660-4cb3-bfc8-3c4b982be24d" providerId="AD"/>
  <p188:author id="{451E5680-75C0-47B1-7146-E4A420B25346}" name="Emma Stephens" initials="ES" userId="S::emmas@kortext.com::e7cbb162-bca4-4496-8adc-5f95d50d3225" providerId="AD"/>
  <p188:author id="{CA070FA7-4FB0-DF5C-159C-BF5C58FE11DE}" name="Andrew Bates" initials="AB" userId="Andrew Bates" providerId="None"/>
  <p188:author id="{36B09EA7-05B7-497D-0954-F7BCE1FA523E}" name="Sara N. Garcia" initials="SG" userId="S::sara.garcia@kortext.com::9deb1c09-e1fc-4e47-afd7-635c5cae9ba4" providerId="AD"/>
  <p188:author id="{2FB716C3-8B5A-B260-C355-8C7F4AB83DC2}" name="Kate Tetley" initials="KT" userId="S::kate.tetley@kortext.com::d4179ba9-2980-4eb0-ab42-90834bbaeb38" providerId="AD"/>
  <p188:author id="{615339CD-ACAD-655C-56B2-698E8A714429}" name="Brian Farley" initials="BF" userId="S::Brianf@kortext.com::315c4cdf-d0c3-4be5-98a9-5c1d08170e3a" providerId="AD"/>
  <p188:author id="{CC0ADAE3-9451-7814-E21D-4DB8745B3F29}" name="Chris Hughes" initials="CH" userId="S::chris.hughes@kortext.com::e9fe806c-d5fe-4a8d-84e9-43197d93a1a7" providerId="AD"/>
  <p188:author id="{03FB09F7-8D73-8BE1-C672-8EBC48777A48}" name="Melissa Bowden" initials="MB" userId="S::melissa.bowden@kortext.com::f9956940-baea-4ecb-9d1b-b48fb70f2b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06E"/>
    <a:srgbClr val="4EC2C1"/>
    <a:srgbClr val="6D2CD0"/>
    <a:srgbClr val="454950"/>
    <a:srgbClr val="F87600"/>
    <a:srgbClr val="16749D"/>
    <a:srgbClr val="2D0962"/>
    <a:srgbClr val="2AC6E2"/>
    <a:srgbClr val="28BDD7"/>
    <a:srgbClr val="61B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DC6A8C-2BDD-4281-B32B-6E25A479F3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DFD053E-48E3-4030-94B9-3B99A8805F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43B21-595F-4F0F-BB6E-3D7B3B104AC6}" type="datetimeFigureOut">
              <a:rPr lang="en-GB" smtClean="0"/>
              <a:t>01/04/2026</a:t>
            </a:fld>
            <a:endParaRPr lang="en-GB"/>
          </a:p>
        </p:txBody>
      </p:sp>
      <p:sp>
        <p:nvSpPr>
          <p:cNvPr id="4" name="Footer Placeholder 3">
            <a:extLst>
              <a:ext uri="{FF2B5EF4-FFF2-40B4-BE49-F238E27FC236}">
                <a16:creationId xmlns:a16="http://schemas.microsoft.com/office/drawing/2014/main" id="{F7DFE8FA-9412-4865-A5AC-2D120319DF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F7A73B-35BC-481C-B244-83F6DA28B0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13F9E4-080D-4BE5-8508-0B52496B505E}" type="slidenum">
              <a:rPr lang="en-GB" smtClean="0"/>
              <a:t>‹#›</a:t>
            </a:fld>
            <a:endParaRPr lang="en-GB"/>
          </a:p>
        </p:txBody>
      </p:sp>
    </p:spTree>
    <p:extLst>
      <p:ext uri="{BB962C8B-B14F-4D97-AF65-F5344CB8AC3E}">
        <p14:creationId xmlns:p14="http://schemas.microsoft.com/office/powerpoint/2010/main" val="4207429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7B8A-0C20-4AAA-9C20-6FB1DF1C3BF8}" type="datetimeFigureOut">
              <a:rPr lang="en-GB" smtClean="0"/>
              <a:t>01/04/2026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A85B2-310F-43DC-8630-6068302A699D}" type="slidenum">
              <a:rPr lang="en-GB" smtClean="0"/>
              <a:t>‹#›</a:t>
            </a:fld>
            <a:endParaRPr lang="en-GB"/>
          </a:p>
        </p:txBody>
      </p:sp>
    </p:spTree>
    <p:extLst>
      <p:ext uri="{BB962C8B-B14F-4D97-AF65-F5344CB8AC3E}">
        <p14:creationId xmlns:p14="http://schemas.microsoft.com/office/powerpoint/2010/main" val="126357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BBC1-E6FA-C46B-ACB0-711BB6258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A7E85-44B3-8865-F294-C8917E60F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532C6-54CD-5005-BEF5-C155B935F5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6AA55C-0D90-8591-DE69-F1C2303DECBC}"/>
              </a:ext>
            </a:extLst>
          </p:cNvPr>
          <p:cNvSpPr>
            <a:spLocks noGrp="1"/>
          </p:cNvSpPr>
          <p:nvPr>
            <p:ph type="sldNum" sz="quarter" idx="5"/>
          </p:nvPr>
        </p:nvSpPr>
        <p:spPr/>
        <p:txBody>
          <a:bodyPr/>
          <a:lstStyle/>
          <a:p>
            <a:fld id="{FD44B3A4-A0C4-498C-96A1-B654AB5FFBA4}" type="slidenum">
              <a:rPr lang="en-GB" smtClean="0"/>
              <a:t>2</a:t>
            </a:fld>
            <a:endParaRPr lang="en-GB"/>
          </a:p>
        </p:txBody>
      </p:sp>
    </p:spTree>
    <p:extLst>
      <p:ext uri="{BB962C8B-B14F-4D97-AF65-F5344CB8AC3E}">
        <p14:creationId xmlns:p14="http://schemas.microsoft.com/office/powerpoint/2010/main" val="28205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44B3A4-A0C4-498C-96A1-B654AB5FFBA4}" type="slidenum">
              <a:rPr lang="en-GB" smtClean="0"/>
              <a:t>5</a:t>
            </a:fld>
            <a:endParaRPr lang="en-GB"/>
          </a:p>
        </p:txBody>
      </p:sp>
    </p:spTree>
    <p:extLst>
      <p:ext uri="{BB962C8B-B14F-4D97-AF65-F5344CB8AC3E}">
        <p14:creationId xmlns:p14="http://schemas.microsoft.com/office/powerpoint/2010/main" val="297330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1A85B2-310F-43DC-8630-6068302A699D}" type="slidenum">
              <a:rPr lang="en-GB" smtClean="0"/>
              <a:t>9</a:t>
            </a:fld>
            <a:endParaRPr lang="en-GB"/>
          </a:p>
        </p:txBody>
      </p:sp>
    </p:spTree>
    <p:extLst>
      <p:ext uri="{BB962C8B-B14F-4D97-AF65-F5344CB8AC3E}">
        <p14:creationId xmlns:p14="http://schemas.microsoft.com/office/powerpoint/2010/main" val="126309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206C8-E745-6679-EE0E-9A3150C8A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BACD-F108-11E6-B812-FA84DE23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E563-4A33-8A50-9B5A-D3C9FEE144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65581A-1047-9D34-5C04-9B3F9F09E5FD}"/>
              </a:ext>
            </a:extLst>
          </p:cNvPr>
          <p:cNvSpPr>
            <a:spLocks noGrp="1"/>
          </p:cNvSpPr>
          <p:nvPr>
            <p:ph type="sldNum" sz="quarter" idx="5"/>
          </p:nvPr>
        </p:nvSpPr>
        <p:spPr/>
        <p:txBody>
          <a:bodyPr/>
          <a:lstStyle/>
          <a:p>
            <a:fld id="{F31A85B2-310F-43DC-8630-6068302A699D}" type="slidenum">
              <a:rPr lang="en-GB" smtClean="0"/>
              <a:t>10</a:t>
            </a:fld>
            <a:endParaRPr lang="en-GB"/>
          </a:p>
        </p:txBody>
      </p:sp>
    </p:spTree>
    <p:extLst>
      <p:ext uri="{BB962C8B-B14F-4D97-AF65-F5344CB8AC3E}">
        <p14:creationId xmlns:p14="http://schemas.microsoft.com/office/powerpoint/2010/main" val="812713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y 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F0876-8C83-4C78-874C-B5573D2FD251}"/>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5" name="Title 12">
            <a:extLst>
              <a:ext uri="{FF2B5EF4-FFF2-40B4-BE49-F238E27FC236}">
                <a16:creationId xmlns:a16="http://schemas.microsoft.com/office/drawing/2014/main" id="{23906D38-A898-0B38-1190-5A107CB76A2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7" name="Text Placeholder 33">
            <a:extLst>
              <a:ext uri="{FF2B5EF4-FFF2-40B4-BE49-F238E27FC236}">
                <a16:creationId xmlns:a16="http://schemas.microsoft.com/office/drawing/2014/main" id="{1A03093D-C44A-9F1C-9578-FF656CF9940D}"/>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9" name="Subtitle 2">
            <a:extLst>
              <a:ext uri="{FF2B5EF4-FFF2-40B4-BE49-F238E27FC236}">
                <a16:creationId xmlns:a16="http://schemas.microsoft.com/office/drawing/2014/main" id="{44DC08E3-41F5-C9DF-B116-68D096AB0A94}"/>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0" name="Title 12">
            <a:extLst>
              <a:ext uri="{FF2B5EF4-FFF2-40B4-BE49-F238E27FC236}">
                <a16:creationId xmlns:a16="http://schemas.microsoft.com/office/drawing/2014/main" id="{86580EF0-0E74-ED68-EAB7-C57D3713B7CE}"/>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sp>
        <p:nvSpPr>
          <p:cNvPr id="11" name="Text Placeholder 33">
            <a:extLst>
              <a:ext uri="{FF2B5EF4-FFF2-40B4-BE49-F238E27FC236}">
                <a16:creationId xmlns:a16="http://schemas.microsoft.com/office/drawing/2014/main" id="{34D5AC56-D2BD-1962-D795-B97D20CDC104}"/>
              </a:ext>
            </a:extLst>
          </p:cNvPr>
          <p:cNvSpPr>
            <a:spLocks noGrp="1"/>
          </p:cNvSpPr>
          <p:nvPr>
            <p:ph type="body" sz="quarter" idx="17" hasCustomPrompt="1"/>
          </p:nvPr>
        </p:nvSpPr>
        <p:spPr>
          <a:xfrm>
            <a:off x="3869600" y="6088174"/>
            <a:ext cx="4241985" cy="469151"/>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11808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noRot="1" noMove="1" noResize="1" noEditPoints="1" noAdjustHandles="1" noChangeArrowheads="1" noChangeShapeType="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57C2930-D5BE-C1F9-CC7E-D92AAA39C1E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50045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er text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E670417-3A8C-6AE6-0768-44AAEC84A1C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6148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25166490-6D3D-AEC6-FAB7-853D963CE3C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407461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F6267DA5-D493-0B21-1264-820BC181431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9210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66052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B6C29FD1-41E2-745D-1CDB-4F507E2F0BCC}"/>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pic>
        <p:nvPicPr>
          <p:cNvPr id="6" name="Picture 5" descr="A white rectangle on a black background&#10;&#10;Description automatically generated">
            <a:extLst>
              <a:ext uri="{FF2B5EF4-FFF2-40B4-BE49-F238E27FC236}">
                <a16:creationId xmlns:a16="http://schemas.microsoft.com/office/drawing/2014/main" id="{433BEC3A-3531-4094-8F98-7E1D63F3FD86}"/>
              </a:ext>
            </a:extLst>
          </p:cNvPr>
          <p:cNvPicPr>
            <a:picLocks noChangeAspect="1"/>
          </p:cNvPicPr>
          <p:nvPr userDrawn="1"/>
        </p:nvPicPr>
        <p:blipFill>
          <a:blip r:embed="rId3">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8" name="Picture Placeholder 7">
            <a:extLst>
              <a:ext uri="{FF2B5EF4-FFF2-40B4-BE49-F238E27FC236}">
                <a16:creationId xmlns:a16="http://schemas.microsoft.com/office/drawing/2014/main" id="{A344984D-8098-8F45-1C2E-7D416077456F}"/>
              </a:ext>
            </a:extLst>
          </p:cNvPr>
          <p:cNvSpPr>
            <a:spLocks noGrp="1"/>
          </p:cNvSpPr>
          <p:nvPr>
            <p:ph type="pic" sz="quarter" idx="10"/>
          </p:nvPr>
        </p:nvSpPr>
        <p:spPr>
          <a:xfrm>
            <a:off x="5167313" y="5099050"/>
            <a:ext cx="1852612" cy="723900"/>
          </a:xfrm>
        </p:spPr>
        <p:txBody>
          <a:bodyPr/>
          <a:lstStyle/>
          <a:p>
            <a:endParaRPr lang="en-GB"/>
          </a:p>
        </p:txBody>
      </p:sp>
      <p:pic>
        <p:nvPicPr>
          <p:cNvPr id="11" name="Picture 10" descr="A white text on a black background&#10;&#10;Description automatically generated">
            <a:extLst>
              <a:ext uri="{FF2B5EF4-FFF2-40B4-BE49-F238E27FC236}">
                <a16:creationId xmlns:a16="http://schemas.microsoft.com/office/drawing/2014/main" id="{06E71CE0-1EFE-CF27-3247-46B30D4933D2}"/>
              </a:ext>
            </a:extLst>
          </p:cNvPr>
          <p:cNvPicPr>
            <a:picLocks noChangeAspect="1"/>
          </p:cNvPicPr>
          <p:nvPr userDrawn="1"/>
        </p:nvPicPr>
        <p:blipFill>
          <a:blip r:embed="rId4"/>
          <a:stretch>
            <a:fillRect/>
          </a:stretch>
        </p:blipFill>
        <p:spPr>
          <a:xfrm>
            <a:off x="5251756" y="6233464"/>
            <a:ext cx="1688487" cy="411025"/>
          </a:xfrm>
          <a:prstGeom prst="rect">
            <a:avLst/>
          </a:prstGeom>
        </p:spPr>
      </p:pic>
      <p:sp>
        <p:nvSpPr>
          <p:cNvPr id="12" name="Content Placeholder 2">
            <a:extLst>
              <a:ext uri="{FF2B5EF4-FFF2-40B4-BE49-F238E27FC236}">
                <a16:creationId xmlns:a16="http://schemas.microsoft.com/office/drawing/2014/main" id="{CC747565-73E1-9053-CFB5-28F59C0CE4B2}"/>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16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329946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B688E73C-D9C5-7583-E98E-4C2FAD5A6FF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564050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605D3E58-6D74-7262-5740-F905FAC24F4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452187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er text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BF885482-2BD3-728A-31D1-B4C75E20E06B}"/>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54877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up open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4" name="Rectangle 3">
            <a:extLst>
              <a:ext uri="{FF2B5EF4-FFF2-40B4-BE49-F238E27FC236}">
                <a16:creationId xmlns:a16="http://schemas.microsoft.com/office/drawing/2014/main" id="{AA06A016-A32C-C127-1236-CF5728456C4E}"/>
              </a:ext>
            </a:extLst>
          </p:cNvPr>
          <p:cNvSpPr/>
          <p:nvPr userDrawn="1"/>
        </p:nvSpPr>
        <p:spPr>
          <a:xfrm>
            <a:off x="0" y="6001966"/>
            <a:ext cx="12192000" cy="469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3">
            <a:extLst>
              <a:ext uri="{FF2B5EF4-FFF2-40B4-BE49-F238E27FC236}">
                <a16:creationId xmlns:a16="http://schemas.microsoft.com/office/drawing/2014/main" id="{E21D1FB4-7757-7568-7FF1-92D7154DD8D9}"/>
              </a:ext>
            </a:extLst>
          </p:cNvPr>
          <p:cNvSpPr>
            <a:spLocks noGrp="1"/>
          </p:cNvSpPr>
          <p:nvPr>
            <p:ph type="body" sz="quarter" idx="17" hasCustomPrompt="1"/>
          </p:nvPr>
        </p:nvSpPr>
        <p:spPr>
          <a:xfrm>
            <a:off x="3869600" y="6088174"/>
            <a:ext cx="4241985" cy="291605"/>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376345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CFB2C13B-D1BF-D8E5-5977-C637D42BFB8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42716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8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29473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801619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16749D"/>
                </a:solidFill>
              </a:defRPr>
            </a:lvl1pPr>
            <a:lvl2pPr>
              <a:defRPr>
                <a:solidFill>
                  <a:srgbClr val="16749D"/>
                </a:solidFill>
              </a:defRPr>
            </a:lvl2pPr>
            <a:lvl3pPr>
              <a:defRPr>
                <a:solidFill>
                  <a:srgbClr val="16749D"/>
                </a:solidFill>
              </a:defRPr>
            </a:lvl3pPr>
            <a:lvl4pPr>
              <a:defRPr>
                <a:solidFill>
                  <a:srgbClr val="16749D"/>
                </a:solidFill>
              </a:defRPr>
            </a:lvl4pPr>
            <a:lvl5pPr>
              <a:defRPr>
                <a:solidFill>
                  <a:srgbClr val="16749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white text on a black background&#10;&#10;Description automatically generated">
            <a:extLst>
              <a:ext uri="{FF2B5EF4-FFF2-40B4-BE49-F238E27FC236}">
                <a16:creationId xmlns:a16="http://schemas.microsoft.com/office/drawing/2014/main" id="{B2E3E7AB-9041-8CBC-8787-5E27F67CB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0935" y="6418141"/>
            <a:ext cx="1050387" cy="439859"/>
          </a:xfrm>
          <a:prstGeom prst="rect">
            <a:avLst/>
          </a:prstGeom>
        </p:spPr>
      </p:pic>
    </p:spTree>
    <p:extLst>
      <p:ext uri="{BB962C8B-B14F-4D97-AF65-F5344CB8AC3E}">
        <p14:creationId xmlns:p14="http://schemas.microsoft.com/office/powerpoint/2010/main" val="89873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97110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60548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a:extLst>
              <a:ext uri="{FF2B5EF4-FFF2-40B4-BE49-F238E27FC236}">
                <a16:creationId xmlns:a16="http://schemas.microsoft.com/office/drawing/2014/main" id="{8B9DA0B6-C6AD-C93A-7BA7-1A5A5200E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9499" y="6420258"/>
            <a:ext cx="1430622" cy="454736"/>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F87600"/>
                </a:solidFill>
              </a:defRPr>
            </a:lvl1pPr>
            <a:lvl2pPr>
              <a:defRPr>
                <a:solidFill>
                  <a:srgbClr val="F87600"/>
                </a:solidFill>
              </a:defRPr>
            </a:lvl2pPr>
            <a:lvl3pPr>
              <a:defRPr>
                <a:solidFill>
                  <a:srgbClr val="F87600"/>
                </a:solidFill>
              </a:defRPr>
            </a:lvl3pPr>
            <a:lvl4pPr>
              <a:defRPr>
                <a:solidFill>
                  <a:srgbClr val="F87600"/>
                </a:solidFill>
              </a:defRPr>
            </a:lvl4pPr>
            <a:lvl5pPr>
              <a:defRPr>
                <a:solidFill>
                  <a:srgbClr val="F876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15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3F096B26-450A-F581-7F61-0369233B4DDB}"/>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162123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2450CC4A-0EA0-33C4-0480-A49AE3FE3189}"/>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29773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ckup open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Tree>
    <p:extLst>
      <p:ext uri="{BB962C8B-B14F-4D97-AF65-F5344CB8AC3E}">
        <p14:creationId xmlns:p14="http://schemas.microsoft.com/office/powerpoint/2010/main" val="194126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ntent bloc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5" name="Rectangle 4">
            <a:extLst>
              <a:ext uri="{FF2B5EF4-FFF2-40B4-BE49-F238E27FC236}">
                <a16:creationId xmlns:a16="http://schemas.microsoft.com/office/drawing/2014/main" id="{C93FC2D3-78A4-2316-C7AD-0CDE8AB888F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83895B83-E42B-7327-20D8-EE65BAD34598}"/>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1462308-5964-8F8E-3B5E-7FA9867E7711}"/>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3681095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image/cont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6D2CD0"/>
                </a:solidFill>
              </a:defRPr>
            </a:lvl1pPr>
            <a:lvl2pPr>
              <a:defRPr>
                <a:solidFill>
                  <a:srgbClr val="6D2CD0"/>
                </a:solidFill>
              </a:defRPr>
            </a:lvl2pPr>
            <a:lvl3pPr>
              <a:defRPr>
                <a:solidFill>
                  <a:srgbClr val="6D2CD0"/>
                </a:solidFill>
              </a:defRPr>
            </a:lvl3pPr>
            <a:lvl4pPr>
              <a:defRPr>
                <a:solidFill>
                  <a:srgbClr val="6D2CD0"/>
                </a:solidFill>
              </a:defRPr>
            </a:lvl4pPr>
            <a:lvl5pPr>
              <a:defRPr>
                <a:solidFill>
                  <a:srgbClr val="6D2CD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235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A258F77A-B585-419F-4C02-86F274868E1B}"/>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F88D86C9-2699-FDC9-CECA-6FE99F150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DC8EFF7D-62C3-1064-C275-1A1C445B6987}"/>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0917450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92DCD-D283-0649-45CB-9A499C3D2F75}"/>
              </a:ext>
            </a:extLst>
          </p:cNvPr>
          <p:cNvSpPr/>
          <p:nvPr userDrawn="1"/>
        </p:nvSpPr>
        <p:spPr>
          <a:xfrm>
            <a:off x="0" y="6001966"/>
            <a:ext cx="12192000" cy="469151"/>
          </a:xfrm>
          <a:prstGeom prst="rect">
            <a:avLst/>
          </a:prstGeom>
          <a:solidFill>
            <a:srgbClr val="6D2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Description automatically generated">
            <a:extLst>
              <a:ext uri="{FF2B5EF4-FFF2-40B4-BE49-F238E27FC236}">
                <a16:creationId xmlns:a16="http://schemas.microsoft.com/office/drawing/2014/main" id="{F646DBF4-6000-54FF-315D-93D54D49C254}"/>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34F331D9-0185-2F44-A64F-4C072D1E5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257F5AA1-47FD-5428-A7D7-B4E74E36F286}"/>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13999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2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048638"/>
            <a:ext cx="1688487" cy="411025"/>
          </a:xfrm>
          <a:prstGeom prst="rect">
            <a:avLst/>
          </a:prstGeom>
        </p:spPr>
      </p:pic>
      <p:sp>
        <p:nvSpPr>
          <p:cNvPr id="2" name="Subtitle 2">
            <a:extLst>
              <a:ext uri="{FF2B5EF4-FFF2-40B4-BE49-F238E27FC236}">
                <a16:creationId xmlns:a16="http://schemas.microsoft.com/office/drawing/2014/main" id="{51CC94FF-BC95-0CD5-E2AA-2D837958A3A3}"/>
              </a:ext>
            </a:extLst>
          </p:cNvPr>
          <p:cNvSpPr>
            <a:spLocks noGrp="1"/>
          </p:cNvSpPr>
          <p:nvPr>
            <p:ph type="subTitle" idx="1" hasCustomPrompt="1"/>
          </p:nvPr>
        </p:nvSpPr>
        <p:spPr>
          <a:xfrm>
            <a:off x="3317808" y="3887850"/>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4" name="Title 12">
            <a:extLst>
              <a:ext uri="{FF2B5EF4-FFF2-40B4-BE49-F238E27FC236}">
                <a16:creationId xmlns:a16="http://schemas.microsoft.com/office/drawing/2014/main" id="{23530F21-32FC-324B-CC96-36DFF2E5F5BC}"/>
              </a:ext>
            </a:extLst>
          </p:cNvPr>
          <p:cNvSpPr>
            <a:spLocks noGrp="1"/>
          </p:cNvSpPr>
          <p:nvPr>
            <p:ph type="title" hasCustomPrompt="1"/>
          </p:nvPr>
        </p:nvSpPr>
        <p:spPr>
          <a:xfrm>
            <a:off x="3072343" y="2959441"/>
            <a:ext cx="6047310" cy="765894"/>
          </a:xfrm>
        </p:spPr>
        <p:txBody>
          <a:bodyPr>
            <a:normAutofit/>
          </a:bodyPr>
          <a:lstStyle>
            <a:lvl1pPr algn="ctr">
              <a:defRPr sz="36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6590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8927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756437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13118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2CD04134-EADC-DE06-FDEB-370E4262E346}"/>
              </a:ext>
            </a:extLst>
          </p:cNvPr>
          <p:cNvPicPr>
            <a:picLocks noChangeAspect="1"/>
          </p:cNvPicPr>
          <p:nvPr userDrawn="1"/>
        </p:nvPicPr>
        <p:blipFill>
          <a:blip r:embed="rId4">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6" name="Picture Placeholder 7">
            <a:extLst>
              <a:ext uri="{FF2B5EF4-FFF2-40B4-BE49-F238E27FC236}">
                <a16:creationId xmlns:a16="http://schemas.microsoft.com/office/drawing/2014/main" id="{3D896C95-2CCF-DB01-D840-4E91A66D9703}"/>
              </a:ext>
            </a:extLst>
          </p:cNvPr>
          <p:cNvSpPr>
            <a:spLocks noGrp="1"/>
          </p:cNvSpPr>
          <p:nvPr>
            <p:ph type="pic" sz="quarter" idx="10"/>
          </p:nvPr>
        </p:nvSpPr>
        <p:spPr>
          <a:xfrm>
            <a:off x="5167313" y="5099050"/>
            <a:ext cx="1852612" cy="723900"/>
          </a:xfrm>
        </p:spPr>
        <p:txBody>
          <a:bodyPr/>
          <a:lstStyle/>
          <a:p>
            <a:endParaRPr lang="en-GB"/>
          </a:p>
        </p:txBody>
      </p:sp>
    </p:spTree>
    <p:extLst>
      <p:ext uri="{BB962C8B-B14F-4D97-AF65-F5344CB8AC3E}">
        <p14:creationId xmlns:p14="http://schemas.microsoft.com/office/powerpoint/2010/main" val="2011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CF543894-AD87-F14E-8931-11F4886BD7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258969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341948"/>
      </p:ext>
    </p:extLst>
  </p:cSld>
  <p:clrMap bg1="lt1" tx1="dk1" bg2="lt2" tx2="dk2" accent1="accent1" accent2="accent2" accent3="accent3" accent4="accent4" accent5="accent5" accent6="accent6" hlink="hlink" folHlink="folHlink"/>
  <p:sldLayoutIdLst>
    <p:sldLayoutId id="2147483739" r:id="rId1"/>
    <p:sldLayoutId id="2147483663" r:id="rId2"/>
    <p:sldLayoutId id="2147484073"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342834"/>
      </p:ext>
    </p:extLst>
  </p:cSld>
  <p:clrMap bg1="lt1" tx1="dk1" bg2="lt2" tx2="dk2" accent1="accent1" accent2="accent2" accent3="accent3" accent4="accent4" accent5="accent5" accent6="accent6" hlink="hlink" folHlink="folHlink"/>
  <p:sldLayoutIdLst>
    <p:sldLayoutId id="2147484092" r:id="rId1"/>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368771"/>
      </p:ext>
    </p:extLst>
  </p:cSld>
  <p:clrMap bg1="lt1" tx1="dk1" bg2="lt2" tx2="dk2" accent1="accent1" accent2="accent2" accent3="accent3" accent4="accent4" accent5="accent5" accent6="accent6" hlink="hlink" folHlink="folHlink"/>
  <p:sldLayoutIdLst>
    <p:sldLayoutId id="2147484074" r:id="rId1"/>
    <p:sldLayoutId id="2147484049" r:id="rId2"/>
    <p:sldLayoutId id="2147484089" r:id="rId3"/>
    <p:sldLayoutId id="2147484077" r:id="rId4"/>
    <p:sldLayoutId id="2147484055" r:id="rId5"/>
    <p:sldLayoutId id="2147484045" r:id="rId6"/>
    <p:sldLayoutId id="2147484041" r:id="rId7"/>
    <p:sldLayoutId id="2147483957" r:id="rId8"/>
    <p:sldLayoutId id="2147484075" r:id="rId9"/>
    <p:sldLayoutId id="2147484056" r:id="rId10"/>
    <p:sldLayoutId id="2147484076" r:id="rId11"/>
    <p:sldLayoutId id="2147484090" r:id="rId12"/>
    <p:sldLayoutId id="2147484042" r:id="rId13"/>
    <p:sldLayoutId id="2147484046" r:id="rId14"/>
    <p:sldLayoutId id="2147484043" r:id="rId15"/>
    <p:sldLayoutId id="2147484044" r:id="rId16"/>
    <p:sldLayoutId id="2147484093" r:id="rId17"/>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26157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8"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329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7"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9713893"/>
      </p:ext>
    </p:extLst>
  </p:cSld>
  <p:clrMap bg1="lt1" tx1="dk1" bg2="lt2" tx2="dk2" accent1="accent1" accent2="accent2" accent3="accent3" accent4="accent4" accent5="accent5" accent6="accent6" hlink="hlink" folHlink="folHlink"/>
  <p:sldLayoutIdLst>
    <p:sldLayoutId id="2147483958" r:id="rId1"/>
    <p:sldLayoutId id="2147484079" r:id="rId2"/>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9646145"/>
      </p:ext>
    </p:extLst>
  </p:cSld>
  <p:clrMap bg1="lt1" tx1="dk1" bg2="lt2" tx2="dk2" accent1="accent1" accent2="accent2" accent3="accent3" accent4="accent4" accent5="accent5" accent6="accent6" hlink="hlink" folHlink="folHlink"/>
  <p:sldLayoutIdLst>
    <p:sldLayoutId id="2147484086" r:id="rId1"/>
    <p:sldLayoutId id="2147484071" r:id="rId2"/>
  </p:sldLayoutIdLst>
  <p:txStyles>
    <p:titleStyle>
      <a:lvl1pPr algn="l" defTabSz="914400" rtl="0" eaLnBrk="1" latinLnBrk="0" hangingPunct="1">
        <a:lnSpc>
          <a:spcPct val="90000"/>
        </a:lnSpc>
        <a:spcBef>
          <a:spcPct val="0"/>
        </a:spcBef>
        <a:buNone/>
        <a:defRPr sz="4400" kern="1200">
          <a:solidFill>
            <a:srgbClr val="6D2CD0"/>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243273"/>
      </p:ext>
    </p:extLst>
  </p:cSld>
  <p:clrMap bg1="lt1" tx1="dk1" bg2="lt2" tx2="dk2" accent1="accent1" accent2="accent2" accent3="accent3" accent4="accent4" accent5="accent5" accent6="accent6" hlink="hlink" folHlink="folHlink"/>
  <p:sldLayoutIdLst>
    <p:sldLayoutId id="2147483952" r:id="rId1"/>
    <p:sldLayoutId id="2147484039"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8692724"/>
      </p:ext>
    </p:extLst>
  </p:cSld>
  <p:clrMap bg1="lt1" tx1="dk1" bg2="lt2" tx2="dk2" accent1="accent1" accent2="accent2" accent3="accent3" accent4="accent4" accent5="accent5" accent6="accent6" hlink="hlink" folHlink="folHlink"/>
  <p:sldLayoutIdLst>
    <p:sldLayoutId id="2147484054" r:id="rId1"/>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39.jpeg"/><Relationship Id="rId3" Type="http://schemas.openxmlformats.org/officeDocument/2006/relationships/video" Target="https://player.vimeo.com/video/1098764249?app_id=122963" TargetMode="External"/><Relationship Id="rId7" Type="http://schemas.openxmlformats.org/officeDocument/2006/relationships/slideLayout" Target="../slideLayouts/slideLayout12.xml"/><Relationship Id="rId12" Type="http://schemas.openxmlformats.org/officeDocument/2006/relationships/image" Target="../media/image38.jpeg"/><Relationship Id="rId2" Type="http://schemas.openxmlformats.org/officeDocument/2006/relationships/video" Target="https://player.vimeo.com/video/1098756699?app_id=122963" TargetMode="External"/><Relationship Id="rId1" Type="http://schemas.openxmlformats.org/officeDocument/2006/relationships/video" Target="https://player.vimeo.com/video/575771717?app_id=122963" TargetMode="External"/><Relationship Id="rId6" Type="http://schemas.openxmlformats.org/officeDocument/2006/relationships/video" Target="https://player.vimeo.com/video/1109048337?app_id=122963" TargetMode="External"/><Relationship Id="rId11" Type="http://schemas.openxmlformats.org/officeDocument/2006/relationships/image" Target="../media/image37.jpeg"/><Relationship Id="rId5" Type="http://schemas.openxmlformats.org/officeDocument/2006/relationships/video" Target="https://player.vimeo.com/video/1098755790?app_id=122963" TargetMode="External"/><Relationship Id="rId10" Type="http://schemas.openxmlformats.org/officeDocument/2006/relationships/image" Target="../media/image36.jpeg"/><Relationship Id="rId4" Type="http://schemas.openxmlformats.org/officeDocument/2006/relationships/video" Target="https://player.vimeo.com/video/1098763138?app_id=122963" TargetMode="External"/><Relationship Id="rId9" Type="http://schemas.openxmlformats.org/officeDocument/2006/relationships/image" Target="../media/image35.jpeg"/><Relationship Id="rId1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hyperlink" Target="https://kortext.com/student-hu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hyperlink" Target="https://support.kortext.com/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video" Target="https://player.vimeo.com/video/358272922?app_id=122963"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ideo" Target="https://player.vimeo.com/video/1144865057?app_id=122963" TargetMode="Externa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4.xml"/><Relationship Id="rId1" Type="http://schemas.openxmlformats.org/officeDocument/2006/relationships/video" Target="https://player.vimeo.com/video/845227634?h=fdd3b9b6ab&amp;amp;app_id=12296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007421-A61A-0378-4C9C-58294F966845}"/>
              </a:ext>
            </a:extLst>
          </p:cNvPr>
          <p:cNvSpPr>
            <a:spLocks noGrp="1"/>
          </p:cNvSpPr>
          <p:nvPr>
            <p:ph type="subTitle" idx="1"/>
          </p:nvPr>
        </p:nvSpPr>
        <p:spPr>
          <a:xfrm>
            <a:off x="3317808" y="6093891"/>
            <a:ext cx="5556379" cy="469151"/>
          </a:xfrm>
        </p:spPr>
        <p:txBody>
          <a:bodyPr vert="horz" lIns="91440" tIns="45720" rIns="91440" bIns="45720" rtlCol="0" anchor="t">
            <a:normAutofit/>
          </a:bodyPr>
          <a:lstStyle/>
          <a:p>
            <a:r>
              <a:rPr lang="en-GB"/>
              <a:t>AY 2025-2026</a:t>
            </a:r>
          </a:p>
        </p:txBody>
      </p:sp>
      <p:sp>
        <p:nvSpPr>
          <p:cNvPr id="6" name="Title 5">
            <a:extLst>
              <a:ext uri="{FF2B5EF4-FFF2-40B4-BE49-F238E27FC236}">
                <a16:creationId xmlns:a16="http://schemas.microsoft.com/office/drawing/2014/main" id="{8BE01685-5923-AD6D-E86A-44F2ED7315A7}"/>
              </a:ext>
            </a:extLst>
          </p:cNvPr>
          <p:cNvSpPr>
            <a:spLocks noGrp="1"/>
          </p:cNvSpPr>
          <p:nvPr>
            <p:ph type="title"/>
          </p:nvPr>
        </p:nvSpPr>
        <p:spPr>
          <a:xfrm>
            <a:off x="3072342" y="3706928"/>
            <a:ext cx="6047310" cy="765894"/>
          </a:xfrm>
        </p:spPr>
        <p:txBody>
          <a:bodyPr>
            <a:normAutofit/>
          </a:bodyPr>
          <a:lstStyle/>
          <a:p>
            <a:r>
              <a:rPr lang="en-US" sz="3200" dirty="0">
                <a:latin typeface="Poppins Medium"/>
                <a:cs typeface="Poppins Medium"/>
              </a:rPr>
              <a:t>Introducing Kortext study+</a:t>
            </a:r>
            <a:endParaRPr lang="en-GB" sz="3200" dirty="0">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1964601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79C4-CDCC-1F67-294E-D96E2B29C5F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268AB0F-77AD-E8B9-5683-D76A989F723F}"/>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Videos</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5" name="Online Media 4" descr="How do I log in?">
            <a:hlinkClick r:id="" action="ppaction://media"/>
            <a:extLst>
              <a:ext uri="{FF2B5EF4-FFF2-40B4-BE49-F238E27FC236}">
                <a16:creationId xmlns:a16="http://schemas.microsoft.com/office/drawing/2014/main" id="{A03C39AF-62B9-3D23-EB86-BC19B1E567EA}"/>
              </a:ext>
            </a:extLst>
          </p:cNvPr>
          <p:cNvPicPr>
            <a:picLocks noRot="1" noChangeAspect="1"/>
          </p:cNvPicPr>
          <p:nvPr>
            <a:videoFile r:link="rId1"/>
          </p:nvPr>
        </p:nvPicPr>
        <p:blipFill>
          <a:blip r:embed="rId9"/>
          <a:stretch>
            <a:fillRect/>
          </a:stretch>
        </p:blipFill>
        <p:spPr>
          <a:xfrm>
            <a:off x="540143" y="1416908"/>
            <a:ext cx="3571463" cy="2012092"/>
          </a:xfrm>
          <a:prstGeom prst="rect">
            <a:avLst/>
          </a:prstGeom>
        </p:spPr>
      </p:pic>
      <p:pic>
        <p:nvPicPr>
          <p:cNvPr id="6" name="Online Media 5" descr="Kortext study - how to use the search function">
            <a:hlinkClick r:id="" action="ppaction://media"/>
            <a:extLst>
              <a:ext uri="{FF2B5EF4-FFF2-40B4-BE49-F238E27FC236}">
                <a16:creationId xmlns:a16="http://schemas.microsoft.com/office/drawing/2014/main" id="{48CF9393-8540-C8BE-3FE1-5262730321F4}"/>
              </a:ext>
            </a:extLst>
          </p:cNvPr>
          <p:cNvPicPr>
            <a:picLocks noRot="1" noChangeAspect="1"/>
          </p:cNvPicPr>
          <p:nvPr>
            <a:videoFile r:link="rId2"/>
          </p:nvPr>
        </p:nvPicPr>
        <p:blipFill>
          <a:blip r:embed="rId10"/>
          <a:stretch>
            <a:fillRect/>
          </a:stretch>
        </p:blipFill>
        <p:spPr>
          <a:xfrm>
            <a:off x="4282304" y="1416908"/>
            <a:ext cx="3571463" cy="2012092"/>
          </a:xfrm>
          <a:prstGeom prst="rect">
            <a:avLst/>
          </a:prstGeom>
        </p:spPr>
      </p:pic>
      <p:pic>
        <p:nvPicPr>
          <p:cNvPr id="8" name="Online Media 7" descr="Kortext study - how to use the collections tab">
            <a:hlinkClick r:id="" action="ppaction://media"/>
            <a:extLst>
              <a:ext uri="{FF2B5EF4-FFF2-40B4-BE49-F238E27FC236}">
                <a16:creationId xmlns:a16="http://schemas.microsoft.com/office/drawing/2014/main" id="{A95DFF24-5D7A-CD83-0D05-C609DF145909}"/>
              </a:ext>
            </a:extLst>
          </p:cNvPr>
          <p:cNvPicPr>
            <a:picLocks noRot="1" noChangeAspect="1"/>
          </p:cNvPicPr>
          <p:nvPr>
            <a:videoFile r:link="rId3"/>
          </p:nvPr>
        </p:nvPicPr>
        <p:blipFill>
          <a:blip r:embed="rId11"/>
          <a:stretch>
            <a:fillRect/>
          </a:stretch>
        </p:blipFill>
        <p:spPr>
          <a:xfrm>
            <a:off x="8024465" y="1416907"/>
            <a:ext cx="3571463" cy="2012093"/>
          </a:xfrm>
          <a:prstGeom prst="rect">
            <a:avLst/>
          </a:prstGeom>
        </p:spPr>
      </p:pic>
      <p:pic>
        <p:nvPicPr>
          <p:cNvPr id="9" name="Online Media 8" descr="Kortext study - how to use flashcards">
            <a:hlinkClick r:id="" action="ppaction://media"/>
            <a:extLst>
              <a:ext uri="{FF2B5EF4-FFF2-40B4-BE49-F238E27FC236}">
                <a16:creationId xmlns:a16="http://schemas.microsoft.com/office/drawing/2014/main" id="{756E47A0-5BD7-CBFB-35F8-7B529F2CB3F6}"/>
              </a:ext>
            </a:extLst>
          </p:cNvPr>
          <p:cNvPicPr>
            <a:picLocks noRot="1" noChangeAspect="1"/>
          </p:cNvPicPr>
          <p:nvPr>
            <a:videoFile r:link="rId4"/>
          </p:nvPr>
        </p:nvPicPr>
        <p:blipFill>
          <a:blip r:embed="rId12"/>
          <a:stretch>
            <a:fillRect/>
          </a:stretch>
        </p:blipFill>
        <p:spPr>
          <a:xfrm>
            <a:off x="540142" y="3842884"/>
            <a:ext cx="3571463" cy="2012092"/>
          </a:xfrm>
          <a:prstGeom prst="rect">
            <a:avLst/>
          </a:prstGeom>
        </p:spPr>
      </p:pic>
      <p:pic>
        <p:nvPicPr>
          <p:cNvPr id="10" name="Online Media 9" descr="Kortext study - how to use groups">
            <a:hlinkClick r:id="" action="ppaction://media"/>
            <a:extLst>
              <a:ext uri="{FF2B5EF4-FFF2-40B4-BE49-F238E27FC236}">
                <a16:creationId xmlns:a16="http://schemas.microsoft.com/office/drawing/2014/main" id="{F53F6750-949D-6444-A2E0-58A27CDFEA7C}"/>
              </a:ext>
            </a:extLst>
          </p:cNvPr>
          <p:cNvPicPr>
            <a:picLocks noRot="1" noChangeAspect="1"/>
          </p:cNvPicPr>
          <p:nvPr>
            <a:videoFile r:link="rId5"/>
          </p:nvPr>
        </p:nvPicPr>
        <p:blipFill>
          <a:blip r:embed="rId13"/>
          <a:stretch>
            <a:fillRect/>
          </a:stretch>
        </p:blipFill>
        <p:spPr>
          <a:xfrm>
            <a:off x="4282304" y="3826442"/>
            <a:ext cx="3571463" cy="2012092"/>
          </a:xfrm>
          <a:prstGeom prst="rect">
            <a:avLst/>
          </a:prstGeom>
        </p:spPr>
      </p:pic>
      <p:pic>
        <p:nvPicPr>
          <p:cNvPr id="11" name="Online Media 10" descr="Kortext study - how to use workbooks">
            <a:hlinkClick r:id="" action="ppaction://media"/>
            <a:extLst>
              <a:ext uri="{FF2B5EF4-FFF2-40B4-BE49-F238E27FC236}">
                <a16:creationId xmlns:a16="http://schemas.microsoft.com/office/drawing/2014/main" id="{F352A35A-3E2B-C8D2-6FA0-8FB954B16EB0}"/>
              </a:ext>
            </a:extLst>
          </p:cNvPr>
          <p:cNvPicPr>
            <a:picLocks noRot="1" noChangeAspect="1"/>
          </p:cNvPicPr>
          <p:nvPr>
            <a:videoFile r:link="rId6"/>
          </p:nvPr>
        </p:nvPicPr>
        <p:blipFill>
          <a:blip r:embed="rId14"/>
          <a:stretch>
            <a:fillRect/>
          </a:stretch>
        </p:blipFill>
        <p:spPr>
          <a:xfrm>
            <a:off x="8024465" y="3826442"/>
            <a:ext cx="3571463" cy="2012092"/>
          </a:xfrm>
          <a:prstGeom prst="rect">
            <a:avLst/>
          </a:prstGeom>
        </p:spPr>
      </p:pic>
    </p:spTree>
    <p:extLst>
      <p:ext uri="{BB962C8B-B14F-4D97-AF65-F5344CB8AC3E}">
        <p14:creationId xmlns:p14="http://schemas.microsoft.com/office/powerpoint/2010/main" val="1929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video>
              <p:cMediaNode vol="80000">
                <p:cTn id="45" fill="hold" display="0">
                  <p:stCondLst>
                    <p:cond delay="indefinite"/>
                  </p:stCondLst>
                </p:cTn>
                <p:tgtEl>
                  <p:spTgt spid="9"/>
                </p:tgtEl>
              </p:cMediaNode>
            </p:video>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9"/>
                                        </p:tgtEl>
                                      </p:cBhvr>
                                    </p:cmd>
                                  </p:childTnLst>
                                </p:cTn>
                              </p:par>
                            </p:childTnLst>
                          </p:cTn>
                        </p:par>
                      </p:childTnLst>
                    </p:cTn>
                  </p:par>
                </p:childTnLst>
              </p:cTn>
              <p:nextCondLst>
                <p:cond evt="onClick" delay="0">
                  <p:tgtEl>
                    <p:spTgt spid="9"/>
                  </p:tgtEl>
                </p:cond>
              </p:nextCondLst>
            </p:seq>
            <p:video>
              <p:cMediaNode vol="80000">
                <p:cTn id="51" fill="hold" display="0">
                  <p:stCondLst>
                    <p:cond delay="indefinite"/>
                  </p:stCondLst>
                </p:cTn>
                <p:tgtEl>
                  <p:spTgt spid="10"/>
                </p:tgtEl>
              </p:cMediaNode>
            </p:vide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0"/>
                                        </p:tgtEl>
                                      </p:cBhvr>
                                    </p:cmd>
                                  </p:childTnLst>
                                </p:cTn>
                              </p:par>
                            </p:childTnLst>
                          </p:cTn>
                        </p:par>
                      </p:childTnLst>
                    </p:cTn>
                  </p:par>
                </p:childTnLst>
              </p:cTn>
              <p:nextCondLst>
                <p:cond evt="onClick" delay="0">
                  <p:tgtEl>
                    <p:spTgt spid="10"/>
                  </p:tgtEl>
                </p:cond>
              </p:nextCondLst>
            </p:seq>
            <p:video>
              <p:cMediaNode vol="80000">
                <p:cTn id="57" fill="hold" display="0">
                  <p:stCondLst>
                    <p:cond delay="indefinite"/>
                  </p:stCondLst>
                </p:cTn>
                <p:tgtEl>
                  <p:spTgt spid="11"/>
                </p:tgtEl>
              </p:cMediaNode>
            </p:video>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contrast="1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7DE-990F-86B7-453B-2D8BD8D1E1EA}"/>
              </a:ext>
            </a:extLst>
          </p:cNvPr>
          <p:cNvSpPr txBox="1"/>
          <p:nvPr/>
        </p:nvSpPr>
        <p:spPr>
          <a:xfrm>
            <a:off x="632398" y="791452"/>
            <a:ext cx="4026432" cy="2877711"/>
          </a:xfrm>
          <a:prstGeom prst="rect">
            <a:avLst/>
          </a:prstGeom>
          <a:noFill/>
        </p:spPr>
        <p:txBody>
          <a:bodyPr wrap="square" lIns="91440" tIns="45720" rIns="91440" bIns="45720" anchor="t">
            <a:spAutoFit/>
          </a:bodyPr>
          <a:lstStyle/>
          <a:p>
            <a:r>
              <a:rPr lang="en-GB" sz="3700">
                <a:solidFill>
                  <a:schemeClr val="accent3"/>
                </a:solidFill>
                <a:latin typeface="Poppins SemiBold"/>
                <a:cs typeface="Poppins SemiBold"/>
              </a:rPr>
              <a:t>Student hub</a:t>
            </a:r>
            <a:endParaRPr lang="en-GB" sz="3700">
              <a:solidFill>
                <a:srgbClr val="4EC2C1"/>
              </a:solidFill>
              <a:latin typeface="Poppins SemiBold" panose="00000700000000000000" pitchFamily="2" charset="0"/>
              <a:cs typeface="Poppins SemiBold" panose="00000700000000000000" pitchFamily="2" charset="0"/>
            </a:endParaRPr>
          </a:p>
          <a:p>
            <a:br>
              <a:rPr lang="en-US">
                <a:solidFill>
                  <a:srgbClr val="FFFFFF"/>
                </a:solidFill>
                <a:latin typeface="Poppins"/>
                <a:cs typeface="Poppins"/>
              </a:rPr>
            </a:br>
            <a:r>
              <a:rPr lang="en-US">
                <a:solidFill>
                  <a:srgbClr val="FFFFFF"/>
                </a:solidFill>
                <a:latin typeface="Poppins"/>
                <a:cs typeface="Poppins"/>
              </a:rPr>
              <a:t>The </a:t>
            </a:r>
            <a:r>
              <a:rPr lang="en-US" b="1">
                <a:solidFill>
                  <a:srgbClr val="FFFFFF"/>
                </a:solidFill>
                <a:latin typeface="Poppins"/>
                <a:cs typeface="Poppins"/>
              </a:rPr>
              <a:t>Kortext student hub</a:t>
            </a:r>
            <a:r>
              <a:rPr lang="en-US">
                <a:solidFill>
                  <a:srgbClr val="FFFFFF"/>
                </a:solidFill>
                <a:latin typeface="Poppins"/>
                <a:cs typeface="Poppins"/>
              </a:rPr>
              <a:t> is a dedicated website with blogs, video tutorials and essential resources to help students make the most of our smart study space. </a:t>
            </a:r>
            <a:r>
              <a:rPr lang="en-US">
                <a:solidFill>
                  <a:schemeClr val="accent3"/>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visit or scan the QR code.</a:t>
            </a:r>
            <a:endParaRPr lang="en-GB"/>
          </a:p>
        </p:txBody>
      </p:sp>
      <p:pic>
        <p:nvPicPr>
          <p:cNvPr id="2" name="Picture 1" descr="A white text on a black background&#10;&#10;Description automatically generated">
            <a:extLst>
              <a:ext uri="{FF2B5EF4-FFF2-40B4-BE49-F238E27FC236}">
                <a16:creationId xmlns:a16="http://schemas.microsoft.com/office/drawing/2014/main" id="{766698FD-FAEE-9606-8A20-4F72F06F1287}"/>
              </a:ext>
            </a:extLst>
          </p:cNvPr>
          <p:cNvPicPr>
            <a:picLocks noGrp="1" noRot="1" noChangeAspect="1" noMove="1" noResize="1" noEditPoints="1" noAdjustHandles="1" noChangeArrowheads="1" noChangeShapeType="1" noCrop="1"/>
          </p:cNvPicPr>
          <p:nvPr/>
        </p:nvPicPr>
        <p:blipFill>
          <a:blip r:embed="rId5"/>
          <a:stretch>
            <a:fillRect/>
          </a:stretch>
        </p:blipFill>
        <p:spPr>
          <a:xfrm>
            <a:off x="10037055" y="6230562"/>
            <a:ext cx="1888905" cy="459812"/>
          </a:xfrm>
          <a:prstGeom prst="rect">
            <a:avLst/>
          </a:prstGeom>
        </p:spPr>
      </p:pic>
      <p:pic>
        <p:nvPicPr>
          <p:cNvPr id="3" name="Picture 2" descr="A qr code with a white background&#10;&#10;AI-generated content may be incorrect.">
            <a:extLst>
              <a:ext uri="{FF2B5EF4-FFF2-40B4-BE49-F238E27FC236}">
                <a16:creationId xmlns:a16="http://schemas.microsoft.com/office/drawing/2014/main" id="{328FDE44-1F46-D4D6-873F-F8FB6A415FBB}"/>
              </a:ext>
            </a:extLst>
          </p:cNvPr>
          <p:cNvPicPr>
            <a:picLocks noChangeAspect="1"/>
          </p:cNvPicPr>
          <p:nvPr/>
        </p:nvPicPr>
        <p:blipFill>
          <a:blip r:embed="rId6"/>
          <a:srcRect l="10120" t="10336" r="10288" b="10745"/>
          <a:stretch>
            <a:fillRect/>
          </a:stretch>
        </p:blipFill>
        <p:spPr>
          <a:xfrm>
            <a:off x="721995" y="3669163"/>
            <a:ext cx="901065" cy="893445"/>
          </a:xfrm>
          <a:prstGeom prst="rect">
            <a:avLst/>
          </a:prstGeom>
        </p:spPr>
      </p:pic>
    </p:spTree>
    <p:extLst>
      <p:ext uri="{BB962C8B-B14F-4D97-AF65-F5344CB8AC3E}">
        <p14:creationId xmlns:p14="http://schemas.microsoft.com/office/powerpoint/2010/main" val="3882426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CD6C15-4858-903B-6F91-933D7179C01A}"/>
            </a:ext>
          </a:extLst>
        </p:cNvPr>
        <p:cNvGrpSpPr/>
        <p:nvPr/>
      </p:nvGrpSpPr>
      <p:grpSpPr>
        <a:xfrm>
          <a:off x="0" y="0"/>
          <a:ext cx="0" cy="0"/>
          <a:chOff x="0" y="0"/>
          <a:chExt cx="0" cy="0"/>
        </a:xfrm>
      </p:grpSpPr>
      <p:pic>
        <p:nvPicPr>
          <p:cNvPr id="4" name="Picture 3" descr="A person sitting on the floor with a computer&#10;&#10;AI-generated content may be incorrect.">
            <a:extLst>
              <a:ext uri="{FF2B5EF4-FFF2-40B4-BE49-F238E27FC236}">
                <a16:creationId xmlns:a16="http://schemas.microsoft.com/office/drawing/2014/main" id="{13641362-1D7D-9F6A-F3B5-CBCB03905DDD}"/>
              </a:ext>
            </a:extLst>
          </p:cNvPr>
          <p:cNvPicPr>
            <a:picLocks noChangeAspect="1"/>
          </p:cNvPicPr>
          <p:nvPr/>
        </p:nvPicPr>
        <p:blipFill>
          <a:blip r:embed="rId3"/>
          <a:srcRect t="21" b="14981"/>
          <a:stretch>
            <a:fillRect/>
          </a:stretch>
        </p:blipFill>
        <p:spPr>
          <a:xfrm>
            <a:off x="0" y="1047233"/>
            <a:ext cx="12192000" cy="5807781"/>
          </a:xfrm>
          <a:prstGeom prst="rect">
            <a:avLst/>
          </a:prstGeom>
        </p:spPr>
      </p:pic>
      <p:sp>
        <p:nvSpPr>
          <p:cNvPr id="5" name="Rectangle 4">
            <a:extLst>
              <a:ext uri="{FF2B5EF4-FFF2-40B4-BE49-F238E27FC236}">
                <a16:creationId xmlns:a16="http://schemas.microsoft.com/office/drawing/2014/main" id="{DA56424D-CE85-FDF1-5DFE-86318632B68D}"/>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BAF5DB74-5349-DD42-2866-D05F80397405}"/>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algn="ctr">
              <a:defRPr/>
            </a:pPr>
            <a:r>
              <a:rPr lang="en-GB" sz="2700">
                <a:solidFill>
                  <a:srgbClr val="F5F8FA"/>
                </a:solidFill>
                <a:latin typeface="Poppins Medium"/>
                <a:cs typeface="Poppins Medium"/>
              </a:rPr>
              <a:t>How to access support</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38B1BD9E-0E1B-D3EE-CD5A-026F5314FB48}"/>
              </a:ext>
            </a:extLst>
          </p:cNvPr>
          <p:cNvSpPr txBox="1"/>
          <p:nvPr/>
        </p:nvSpPr>
        <p:spPr>
          <a:xfrm>
            <a:off x="2122364" y="2513366"/>
            <a:ext cx="3691460" cy="1477328"/>
          </a:xfrm>
          <a:prstGeom prst="rect">
            <a:avLst/>
          </a:prstGeom>
          <a:noFill/>
        </p:spPr>
        <p:txBody>
          <a:bodyPr wrap="square" lIns="91440" tIns="45720" rIns="91440" bIns="45720" anchor="t">
            <a:spAutoFit/>
          </a:bodyPr>
          <a:lstStyle/>
          <a:p>
            <a:pPr fontAlgn="base"/>
            <a:r>
              <a:rPr lang="en-US">
                <a:solidFill>
                  <a:srgbClr val="FFFFFF"/>
                </a:solidFill>
                <a:latin typeface="Poppins"/>
                <a:cs typeface="Poppins"/>
              </a:rPr>
              <a:t>Need help accessing your books or using the online reader? </a:t>
            </a:r>
            <a:r>
              <a:rPr lang="en-US">
                <a:solidFill>
                  <a:srgbClr val="2CD06E"/>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contact our support team or scan the QR code.</a:t>
            </a:r>
            <a:endParaRPr lang="en-US" b="0" i="0">
              <a:solidFill>
                <a:srgbClr val="FFFFFF"/>
              </a:solidFill>
              <a:effectLst/>
              <a:latin typeface="Poppins Medium" panose="00000600000000000000" pitchFamily="2" charset="0"/>
              <a:cs typeface="Poppins Medium" panose="00000600000000000000" pitchFamily="2" charset="0"/>
            </a:endParaRPr>
          </a:p>
        </p:txBody>
      </p:sp>
      <p:pic>
        <p:nvPicPr>
          <p:cNvPr id="3" name="Picture 2" descr="A qr code with a white background&#10;&#10;AI-generated content may be incorrect.">
            <a:extLst>
              <a:ext uri="{FF2B5EF4-FFF2-40B4-BE49-F238E27FC236}">
                <a16:creationId xmlns:a16="http://schemas.microsoft.com/office/drawing/2014/main" id="{A9EE2D0D-4397-6691-24A2-3E08800E5055}"/>
              </a:ext>
            </a:extLst>
          </p:cNvPr>
          <p:cNvPicPr>
            <a:picLocks noChangeAspect="1"/>
          </p:cNvPicPr>
          <p:nvPr/>
        </p:nvPicPr>
        <p:blipFill>
          <a:blip r:embed="rId5"/>
          <a:srcRect l="11007" t="11044" r="10667" b="11325"/>
          <a:stretch>
            <a:fillRect/>
          </a:stretch>
        </p:blipFill>
        <p:spPr>
          <a:xfrm>
            <a:off x="873761" y="2680530"/>
            <a:ext cx="1168399" cy="1143000"/>
          </a:xfrm>
          <a:prstGeom prst="rect">
            <a:avLst/>
          </a:prstGeom>
        </p:spPr>
      </p:pic>
    </p:spTree>
    <p:extLst>
      <p:ext uri="{BB962C8B-B14F-4D97-AF65-F5344CB8AC3E}">
        <p14:creationId xmlns:p14="http://schemas.microsoft.com/office/powerpoint/2010/main" val="2045169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588891" y="1969668"/>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a:solidFill>
                  <a:srgbClr val="F5F8FA"/>
                </a:solidFill>
                <a:latin typeface="Poppins Medium" panose="00000600000000000000" pitchFamily="2" charset="0"/>
                <a:cs typeface="Poppins Medium" panose="00000600000000000000" pitchFamily="2" charset="0"/>
              </a:rPr>
              <a:t>Thank you for your attention</a:t>
            </a:r>
            <a:endParaRPr kumimoji="0" lang="en-GB" sz="36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2651594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6199-18E4-7971-8ABC-C64A27C572E3}"/>
            </a:ext>
          </a:extLst>
        </p:cNvPr>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7C2E21A6-F1B4-53BE-C88F-726B03746611}"/>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4375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742646-AC65-52DE-E0B7-17CC893B8F3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369B2A9-7308-C00A-2280-C0F17A7E59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4" b="9672"/>
          <a:stretch>
            <a:fillRect/>
          </a:stretch>
        </p:blipFill>
        <p:spPr bwMode="auto">
          <a:xfrm>
            <a:off x="1587" y="348481"/>
            <a:ext cx="12190413" cy="6509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909AB-F5F0-166F-4627-96850D18FC7F}"/>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AD433076-F7F9-CC3F-F535-40E41E57381A}"/>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Creating study notes in the Kortext study platform</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ADD24A89-0CD2-27BE-BBA8-A1E720843B35}"/>
              </a:ext>
            </a:extLst>
          </p:cNvPr>
          <p:cNvSpPr txBox="1"/>
          <p:nvPr/>
        </p:nvSpPr>
        <p:spPr>
          <a:xfrm>
            <a:off x="1043940" y="1919263"/>
            <a:ext cx="3756037" cy="2031325"/>
          </a:xfrm>
          <a:prstGeom prst="rect">
            <a:avLst/>
          </a:prstGeom>
          <a:noFill/>
        </p:spPr>
        <p:txBody>
          <a:bodyPr wrap="square">
            <a:spAutoFit/>
          </a:bodyPr>
          <a:lstStyle/>
          <a:p>
            <a:pPr algn="ctr" fontAlgn="base"/>
            <a:r>
              <a:rPr lang="en-US" dirty="0">
                <a:solidFill>
                  <a:srgbClr val="FFFFFF"/>
                </a:solidFill>
                <a:latin typeface="Poppins Medium" panose="00000600000000000000" pitchFamily="2" charset="0"/>
                <a:cs typeface="Poppins Medium" panose="00000600000000000000" pitchFamily="2" charset="0"/>
              </a:rPr>
              <a:t>C</a:t>
            </a:r>
            <a:r>
              <a:rPr lang="en-US" b="0" i="0" dirty="0">
                <a:solidFill>
                  <a:srgbClr val="FFFFFF"/>
                </a:solidFill>
                <a:effectLst/>
                <a:latin typeface="Poppins Medium" panose="00000600000000000000" pitchFamily="2" charset="0"/>
                <a:cs typeface="Poppins Medium" panose="00000600000000000000" pitchFamily="2" charset="0"/>
              </a:rPr>
              <a:t>reate study notes by highlighting a piece of text or create a note for the whole page. Notes can be shared with groups, via email or OneNote. Additionally, you can save </a:t>
            </a:r>
            <a:r>
              <a:rPr lang="en-US" dirty="0">
                <a:solidFill>
                  <a:srgbClr val="FFFFFF"/>
                </a:solidFill>
                <a:latin typeface="Poppins Medium" panose="00000600000000000000" pitchFamily="2" charset="0"/>
                <a:cs typeface="Poppins Medium" panose="00000600000000000000" pitchFamily="2" charset="0"/>
              </a:rPr>
              <a:t>notes</a:t>
            </a:r>
            <a:r>
              <a:rPr lang="en-US" b="0" i="0" dirty="0">
                <a:solidFill>
                  <a:srgbClr val="FFFFFF"/>
                </a:solidFill>
                <a:effectLst/>
                <a:latin typeface="Poppins Medium" panose="00000600000000000000" pitchFamily="2" charset="0"/>
                <a:cs typeface="Poppins Medium" panose="00000600000000000000" pitchFamily="2" charset="0"/>
              </a:rPr>
              <a:t> to a Workbook.</a:t>
            </a:r>
          </a:p>
        </p:txBody>
      </p:sp>
    </p:spTree>
    <p:extLst>
      <p:ext uri="{BB962C8B-B14F-4D97-AF65-F5344CB8AC3E}">
        <p14:creationId xmlns:p14="http://schemas.microsoft.com/office/powerpoint/2010/main" val="135721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Smart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studying</a:t>
            </a:r>
            <a:r>
              <a:rPr lang="en-GB" sz="2700">
                <a:solidFill>
                  <a:srgbClr val="F5F8FA"/>
                </a:solidFill>
                <a:latin typeface="Poppins Medium" panose="00000600000000000000" pitchFamily="2" charset="0"/>
                <a:cs typeface="Poppins Medium" panose="00000600000000000000" pitchFamily="2" charset="0"/>
              </a:rPr>
              <a:t>, redefined </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891D9FD-896F-390E-CDC1-4ED8EDC6456D}"/>
              </a:ext>
            </a:extLst>
          </p:cNvPr>
          <p:cNvSpPr txBox="1"/>
          <p:nvPr/>
        </p:nvSpPr>
        <p:spPr>
          <a:xfrm>
            <a:off x="4631986" y="3031086"/>
            <a:ext cx="29280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Search by keyword to find relevant titles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011866" y="3031086"/>
            <a:ext cx="3156477"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study notes &amp; </a:t>
            </a:r>
            <a:r>
              <a:rPr lang="en-US">
                <a:solidFill>
                  <a:srgbClr val="FFFFFF"/>
                </a:solidFill>
                <a:latin typeface="Poppins Medium" panose="00000600000000000000" pitchFamily="2" charset="0"/>
                <a:cs typeface="Poppins Medium" panose="00000600000000000000" pitchFamily="2" charset="0"/>
              </a:rPr>
              <a:t>make</a:t>
            </a:r>
            <a:r>
              <a:rPr lang="en-US" b="0" i="0">
                <a:solidFill>
                  <a:srgbClr val="FFFFFF"/>
                </a:solidFill>
                <a:effectLst/>
                <a:latin typeface="Poppins Medium" panose="00000600000000000000" pitchFamily="2" charset="0"/>
                <a:cs typeface="Poppins Medium" panose="00000600000000000000" pitchFamily="2" charset="0"/>
              </a:rPr>
              <a:t> flashcards</a:t>
            </a:r>
          </a:p>
        </p:txBody>
      </p:sp>
      <p:sp>
        <p:nvSpPr>
          <p:cNvPr id="33" name="TextBox 32">
            <a:extLst>
              <a:ext uri="{FF2B5EF4-FFF2-40B4-BE49-F238E27FC236}">
                <a16:creationId xmlns:a16="http://schemas.microsoft.com/office/drawing/2014/main" id="{E9A48F45-59AD-9496-78C7-93A5AD90E592}"/>
              </a:ext>
            </a:extLst>
          </p:cNvPr>
          <p:cNvSpPr txBox="1"/>
          <p:nvPr/>
        </p:nvSpPr>
        <p:spPr>
          <a:xfrm>
            <a:off x="8357022" y="3031086"/>
            <a:ext cx="25313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Upload content using My files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39" name="TextBox 38">
            <a:extLst>
              <a:ext uri="{FF2B5EF4-FFF2-40B4-BE49-F238E27FC236}">
                <a16:creationId xmlns:a16="http://schemas.microsoft.com/office/drawing/2014/main" id="{567D7F4C-7511-F864-ABB5-AC0BC1BEE5AC}"/>
              </a:ext>
            </a:extLst>
          </p:cNvPr>
          <p:cNvSpPr txBox="1"/>
          <p:nvPr/>
        </p:nvSpPr>
        <p:spPr>
          <a:xfrm>
            <a:off x="4637183" y="4861871"/>
            <a:ext cx="2917623"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accurate citations </a:t>
            </a:r>
            <a:r>
              <a:rPr lang="en-US">
                <a:solidFill>
                  <a:srgbClr val="FFFFFF"/>
                </a:solidFill>
                <a:latin typeface="Poppins Medium" panose="00000600000000000000" pitchFamily="2" charset="0"/>
                <a:cs typeface="Poppins Medium" panose="00000600000000000000" pitchFamily="2" charset="0"/>
              </a:rPr>
              <a:t>instantly</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CC445527-37AD-4844-0A5E-35D9E3F1CF08}"/>
              </a:ext>
            </a:extLst>
          </p:cNvPr>
          <p:cNvSpPr txBox="1"/>
          <p:nvPr/>
        </p:nvSpPr>
        <p:spPr>
          <a:xfrm>
            <a:off x="1401418" y="4861871"/>
            <a:ext cx="2248098"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Listen along using read aloud</a:t>
            </a:r>
          </a:p>
        </p:txBody>
      </p:sp>
      <p:sp>
        <p:nvSpPr>
          <p:cNvPr id="45" name="TextBox 44">
            <a:extLst>
              <a:ext uri="{FF2B5EF4-FFF2-40B4-BE49-F238E27FC236}">
                <a16:creationId xmlns:a16="http://schemas.microsoft.com/office/drawing/2014/main" id="{938F55BF-63BB-FD13-78E6-786BBCA2DDC1}"/>
              </a:ext>
            </a:extLst>
          </p:cNvPr>
          <p:cNvSpPr txBox="1"/>
          <p:nvPr/>
        </p:nvSpPr>
        <p:spPr>
          <a:xfrm>
            <a:off x="8242980" y="4861870"/>
            <a:ext cx="2759404"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Collaborate with peers using Groups</a:t>
            </a:r>
          </a:p>
        </p:txBody>
      </p:sp>
      <p:pic>
        <p:nvPicPr>
          <p:cNvPr id="5" name="Picture 4" descr="Postit Notes with solid fill">
            <a:extLst>
              <a:ext uri="{FF2B5EF4-FFF2-40B4-BE49-F238E27FC236}">
                <a16:creationId xmlns:a16="http://schemas.microsoft.com/office/drawing/2014/main" id="{FA389E6A-D269-39FE-0423-2AA5180D7EA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2"/>
              </a:ext>
            </a:extLst>
          </a:blip>
          <a:srcRect/>
          <a:stretch/>
        </p:blipFill>
        <p:spPr>
          <a:xfrm>
            <a:off x="2041050" y="1950660"/>
            <a:ext cx="1098111" cy="1098111"/>
          </a:xfrm>
          <a:prstGeom prst="rect">
            <a:avLst/>
          </a:prstGeom>
        </p:spPr>
      </p:pic>
      <p:pic>
        <p:nvPicPr>
          <p:cNvPr id="7" name="Picture 6" descr="Magnifying glass with solid fill">
            <a:extLst>
              <a:ext uri="{FF2B5EF4-FFF2-40B4-BE49-F238E27FC236}">
                <a16:creationId xmlns:a16="http://schemas.microsoft.com/office/drawing/2014/main" id="{6268988C-60AD-5F09-641A-2B2AD9637D9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rcRect/>
          <a:stretch/>
        </p:blipFill>
        <p:spPr>
          <a:xfrm>
            <a:off x="5557339" y="1932978"/>
            <a:ext cx="1098111" cy="1098111"/>
          </a:xfrm>
          <a:prstGeom prst="rect">
            <a:avLst/>
          </a:prstGeom>
        </p:spPr>
      </p:pic>
      <p:pic>
        <p:nvPicPr>
          <p:cNvPr id="12" name="Picture 11" descr="Open folder with solid fill">
            <a:extLst>
              <a:ext uri="{FF2B5EF4-FFF2-40B4-BE49-F238E27FC236}">
                <a16:creationId xmlns:a16="http://schemas.microsoft.com/office/drawing/2014/main" id="{8A89BFB2-262D-D993-DCFC-606CCBE18C11}"/>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4"/>
              </a:ext>
            </a:extLst>
          </a:blip>
          <a:srcRect/>
          <a:stretch/>
        </p:blipFill>
        <p:spPr>
          <a:xfrm>
            <a:off x="9073628" y="1932977"/>
            <a:ext cx="1098111" cy="1098111"/>
          </a:xfrm>
          <a:prstGeom prst="rect">
            <a:avLst/>
          </a:prstGeom>
        </p:spPr>
      </p:pic>
      <p:pic>
        <p:nvPicPr>
          <p:cNvPr id="17" name="Picture 16" descr="Ear with solid fill">
            <a:extLst>
              <a:ext uri="{FF2B5EF4-FFF2-40B4-BE49-F238E27FC236}">
                <a16:creationId xmlns:a16="http://schemas.microsoft.com/office/drawing/2014/main" id="{0E99D22C-1908-D2DF-BD5A-F6FA5EAAC25B}"/>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5"/>
              </a:ext>
            </a:extLst>
          </a:blip>
          <a:srcRect/>
          <a:stretch/>
        </p:blipFill>
        <p:spPr>
          <a:xfrm>
            <a:off x="2041050" y="3836491"/>
            <a:ext cx="1098111" cy="1098111"/>
          </a:xfrm>
          <a:prstGeom prst="rect">
            <a:avLst/>
          </a:prstGeom>
        </p:spPr>
      </p:pic>
      <p:pic>
        <p:nvPicPr>
          <p:cNvPr id="18" name="Picture 17" descr="Document with solid fill">
            <a:extLst>
              <a:ext uri="{FF2B5EF4-FFF2-40B4-BE49-F238E27FC236}">
                <a16:creationId xmlns:a16="http://schemas.microsoft.com/office/drawing/2014/main" id="{16F4E2EC-56A9-5103-EA16-E64B464BF56A}"/>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6"/>
              </a:ext>
            </a:extLst>
          </a:blip>
          <a:srcRect/>
          <a:stretch/>
        </p:blipFill>
        <p:spPr>
          <a:xfrm>
            <a:off x="5546940" y="3836491"/>
            <a:ext cx="1098111" cy="1098111"/>
          </a:xfrm>
          <a:prstGeom prst="rect">
            <a:avLst/>
          </a:prstGeom>
        </p:spPr>
      </p:pic>
      <p:pic>
        <p:nvPicPr>
          <p:cNvPr id="19" name="Picture 18" descr="Handshake with solid fill">
            <a:extLst>
              <a:ext uri="{FF2B5EF4-FFF2-40B4-BE49-F238E27FC236}">
                <a16:creationId xmlns:a16="http://schemas.microsoft.com/office/drawing/2014/main" id="{8E7AA269-71BA-2684-CE63-4CDF12E0BC4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7"/>
              </a:ext>
            </a:extLst>
          </a:blip>
          <a:srcRect/>
          <a:stretch/>
        </p:blipFill>
        <p:spPr>
          <a:xfrm>
            <a:off x="9076155" y="3837474"/>
            <a:ext cx="1098111" cy="1098111"/>
          </a:xfrm>
          <a:prstGeom prst="rect">
            <a:avLst/>
          </a:prstGeom>
        </p:spPr>
      </p:pic>
    </p:spTree>
    <p:extLst>
      <p:ext uri="{BB962C8B-B14F-4D97-AF65-F5344CB8AC3E}">
        <p14:creationId xmlns:p14="http://schemas.microsoft.com/office/powerpoint/2010/main" val="181451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9A91D2B3-91A7-B174-C442-6C37EE0447F6}"/>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20657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655565" y="347092"/>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Accessibility tools</a:t>
            </a:r>
            <a:endParaRPr kumimoji="0" lang="en-GB" sz="27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96789A7-62DF-E093-74FA-D8C96379D58A}"/>
              </a:ext>
            </a:extLst>
          </p:cNvPr>
          <p:cNvSpPr txBox="1"/>
          <p:nvPr/>
        </p:nvSpPr>
        <p:spPr>
          <a:xfrm>
            <a:off x="747101" y="3833642"/>
            <a:ext cx="3303789"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Convert text to speech in both EPUBs and PDFs. Choose your preferred narrator, select the speed, and skip forward or back as needed. Our app is also compatible with screen reading software like NV Access, JAWS, </a:t>
            </a:r>
            <a:r>
              <a:rPr lang="en-US" sz="1300" b="0" i="0" err="1">
                <a:solidFill>
                  <a:srgbClr val="FFFFFF"/>
                </a:solidFill>
                <a:effectLst/>
                <a:latin typeface="Poppins Medium" panose="00000600000000000000" pitchFamily="2" charset="0"/>
                <a:cs typeface="Poppins Medium" panose="00000600000000000000" pitchFamily="2" charset="0"/>
              </a:rPr>
              <a:t>TalkBack</a:t>
            </a:r>
            <a:r>
              <a:rPr lang="en-US" sz="1300" b="0" i="0">
                <a:solidFill>
                  <a:srgbClr val="FFFFFF"/>
                </a:solidFill>
                <a:effectLst/>
                <a:latin typeface="Poppins Medium" panose="00000600000000000000" pitchFamily="2" charset="0"/>
                <a:cs typeface="Poppins Medium" panose="00000600000000000000" pitchFamily="2" charset="0"/>
              </a:rPr>
              <a:t> and </a:t>
            </a:r>
            <a:r>
              <a:rPr lang="en-US" sz="1300" b="0" i="0" err="1">
                <a:solidFill>
                  <a:srgbClr val="FFFFFF"/>
                </a:solidFill>
                <a:effectLst/>
                <a:latin typeface="Poppins Medium" panose="00000600000000000000" pitchFamily="2" charset="0"/>
                <a:cs typeface="Poppins Medium" panose="00000600000000000000" pitchFamily="2" charset="0"/>
              </a:rPr>
              <a:t>VoiceOver</a:t>
            </a:r>
            <a:r>
              <a:rPr lang="en-US" sz="1300" b="0" i="0">
                <a:solidFill>
                  <a:srgbClr val="FFFFFF"/>
                </a:solidFill>
                <a:effectLst/>
                <a:latin typeface="Poppins Medium" panose="00000600000000000000" pitchFamily="2" charset="0"/>
                <a:cs typeface="Poppins Medium" panose="00000600000000000000" pitchFamily="2" charset="0"/>
              </a:rPr>
              <a:t>.</a:t>
            </a:r>
          </a:p>
        </p:txBody>
      </p:sp>
      <p:sp>
        <p:nvSpPr>
          <p:cNvPr id="8" name="TextBox 7">
            <a:extLst>
              <a:ext uri="{FF2B5EF4-FFF2-40B4-BE49-F238E27FC236}">
                <a16:creationId xmlns:a16="http://schemas.microsoft.com/office/drawing/2014/main" id="{6CA8C356-6D40-2320-378A-F46BF0367C2F}"/>
              </a:ext>
            </a:extLst>
          </p:cNvPr>
          <p:cNvSpPr txBox="1"/>
          <p:nvPr/>
        </p:nvSpPr>
        <p:spPr>
          <a:xfrm>
            <a:off x="421082"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Read aloud</a:t>
            </a:r>
          </a:p>
        </p:txBody>
      </p:sp>
      <p:sp>
        <p:nvSpPr>
          <p:cNvPr id="10" name="TextBox 9">
            <a:extLst>
              <a:ext uri="{FF2B5EF4-FFF2-40B4-BE49-F238E27FC236}">
                <a16:creationId xmlns:a16="http://schemas.microsoft.com/office/drawing/2014/main" id="{B67D1E1B-55F1-6CD4-74D2-A28BD1393CFE}"/>
              </a:ext>
            </a:extLst>
          </p:cNvPr>
          <p:cNvSpPr txBox="1"/>
          <p:nvPr/>
        </p:nvSpPr>
        <p:spPr>
          <a:xfrm>
            <a:off x="4492435" y="3833642"/>
            <a:ext cx="3303790"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Customise your reading experience in EPUBs. Select your preferred font style (including OpenDyslexic), colour and text size. Adjust line spacing, margins and justification. </a:t>
            </a:r>
            <a:r>
              <a:rPr lang="en-US" sz="1300" b="0" i="0" err="1">
                <a:solidFill>
                  <a:srgbClr val="FFFFFF"/>
                </a:solidFill>
                <a:effectLst/>
                <a:latin typeface="Poppins Medium" panose="00000600000000000000" pitchFamily="2" charset="0"/>
                <a:cs typeface="Poppins Medium" panose="00000600000000000000" pitchFamily="2" charset="0"/>
              </a:rPr>
              <a:t>Opt</a:t>
            </a:r>
            <a:r>
              <a:rPr lang="en-US" sz="1300" b="0" i="0">
                <a:solidFill>
                  <a:srgbClr val="FFFFFF"/>
                </a:solidFill>
                <a:effectLst/>
                <a:latin typeface="Poppins Medium" panose="00000600000000000000" pitchFamily="2" charset="0"/>
                <a:cs typeface="Poppins Medium" panose="00000600000000000000" pitchFamily="2" charset="0"/>
              </a:rPr>
              <a:t> for dark mode or use one of several coloured backgrounds.</a:t>
            </a:r>
          </a:p>
        </p:txBody>
      </p:sp>
      <p:sp>
        <p:nvSpPr>
          <p:cNvPr id="15" name="TextBox 14">
            <a:extLst>
              <a:ext uri="{FF2B5EF4-FFF2-40B4-BE49-F238E27FC236}">
                <a16:creationId xmlns:a16="http://schemas.microsoft.com/office/drawing/2014/main" id="{5B94B61D-CAB9-E900-8FC0-5AF7BF26BDDB}"/>
              </a:ext>
            </a:extLst>
          </p:cNvPr>
          <p:cNvSpPr txBox="1"/>
          <p:nvPr/>
        </p:nvSpPr>
        <p:spPr>
          <a:xfrm>
            <a:off x="4125621"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Text &amp; background</a:t>
            </a:r>
          </a:p>
        </p:txBody>
      </p:sp>
      <p:sp>
        <p:nvSpPr>
          <p:cNvPr id="16" name="TextBox 15">
            <a:extLst>
              <a:ext uri="{FF2B5EF4-FFF2-40B4-BE49-F238E27FC236}">
                <a16:creationId xmlns:a16="http://schemas.microsoft.com/office/drawing/2014/main" id="{4548CC0F-94B6-ACCD-10A4-7F21A779BACC}"/>
              </a:ext>
            </a:extLst>
          </p:cNvPr>
          <p:cNvSpPr txBox="1"/>
          <p:nvPr/>
        </p:nvSpPr>
        <p:spPr>
          <a:xfrm>
            <a:off x="8237770" y="3833642"/>
            <a:ext cx="3208635"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Navigate through EPUBs using scroll or pages mode and auto, single- or double-page view. In PDFs, enlarge text using magnification tools. In EPUBs, change the font style or increase the font size to reflow text in the eReader screen.</a:t>
            </a:r>
          </a:p>
        </p:txBody>
      </p:sp>
      <p:sp>
        <p:nvSpPr>
          <p:cNvPr id="17" name="TextBox 16">
            <a:extLst>
              <a:ext uri="{FF2B5EF4-FFF2-40B4-BE49-F238E27FC236}">
                <a16:creationId xmlns:a16="http://schemas.microsoft.com/office/drawing/2014/main" id="{B7DFAAA6-93C6-642E-11A6-27F5B6566AEE}"/>
              </a:ext>
            </a:extLst>
          </p:cNvPr>
          <p:cNvSpPr txBox="1"/>
          <p:nvPr/>
        </p:nvSpPr>
        <p:spPr>
          <a:xfrm>
            <a:off x="7769337" y="3285693"/>
            <a:ext cx="3948877" cy="400110"/>
          </a:xfrm>
          <a:prstGeom prst="rect">
            <a:avLst/>
          </a:prstGeom>
          <a:noFill/>
        </p:spPr>
        <p:txBody>
          <a:bodyPr wrap="square">
            <a:spAutoFit/>
          </a:bodyPr>
          <a:lstStyle/>
          <a:p>
            <a:pPr algn="ctr" fontAlgn="base"/>
            <a:r>
              <a:rPr lang="en-GB" sz="2000" b="0" i="0">
                <a:solidFill>
                  <a:srgbClr val="FFFFFF"/>
                </a:solidFill>
                <a:effectLst/>
                <a:latin typeface="Poppins Medium" panose="00000600000000000000" pitchFamily="2" charset="0"/>
                <a:cs typeface="Poppins Medium" panose="00000600000000000000" pitchFamily="2" charset="0"/>
              </a:rPr>
              <a:t>Display options</a:t>
            </a:r>
          </a:p>
        </p:txBody>
      </p:sp>
      <p:pic>
        <p:nvPicPr>
          <p:cNvPr id="19" name="Picture 18">
            <a:extLst>
              <a:ext uri="{FF2B5EF4-FFF2-40B4-BE49-F238E27FC236}">
                <a16:creationId xmlns:a16="http://schemas.microsoft.com/office/drawing/2014/main" id="{1B5D6EFF-99CD-AF62-7F0B-127AB63988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703891" y="1788002"/>
            <a:ext cx="1600438" cy="1600438"/>
          </a:xfrm>
          <a:prstGeom prst="rect">
            <a:avLst/>
          </a:prstGeom>
        </p:spPr>
      </p:pic>
      <p:pic>
        <p:nvPicPr>
          <p:cNvPr id="21" name="Picture 20">
            <a:extLst>
              <a:ext uri="{FF2B5EF4-FFF2-40B4-BE49-F238E27FC236}">
                <a16:creationId xmlns:a16="http://schemas.microsoft.com/office/drawing/2014/main" id="{6D2D6060-A5AC-92E5-EB7F-64B1336832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990418" y="1804232"/>
            <a:ext cx="1497691" cy="1497691"/>
          </a:xfrm>
          <a:prstGeom prst="rect">
            <a:avLst/>
          </a:prstGeom>
        </p:spPr>
      </p:pic>
      <p:pic>
        <p:nvPicPr>
          <p:cNvPr id="23" name="Picture 22">
            <a:extLst>
              <a:ext uri="{FF2B5EF4-FFF2-40B4-BE49-F238E27FC236}">
                <a16:creationId xmlns:a16="http://schemas.microsoft.com/office/drawing/2014/main" id="{F1E0F77F-A854-A828-D9A5-D1783F26586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261862" y="1752859"/>
            <a:ext cx="1600438" cy="1600438"/>
          </a:xfrm>
          <a:prstGeom prst="rect">
            <a:avLst/>
          </a:prstGeom>
        </p:spPr>
      </p:pic>
    </p:spTree>
    <p:extLst>
      <p:ext uri="{BB962C8B-B14F-4D97-AF65-F5344CB8AC3E}">
        <p14:creationId xmlns:p14="http://schemas.microsoft.com/office/powerpoint/2010/main" val="2582534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4AAB3192-CB00-00BF-F492-DDE3760EFD3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7938" y="4912"/>
            <a:ext cx="12174537" cy="6848176"/>
          </a:xfrm>
          <a:prstGeom prst="rect">
            <a:avLst/>
          </a:prstGeom>
        </p:spPr>
      </p:pic>
    </p:spTree>
    <p:extLst>
      <p:ext uri="{BB962C8B-B14F-4D97-AF65-F5344CB8AC3E}">
        <p14:creationId xmlns:p14="http://schemas.microsoft.com/office/powerpoint/2010/main" val="33668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A6CC72-C9AE-E8AB-6743-1C56C979E16D}"/>
              </a:ext>
            </a:extLst>
          </p:cNvPr>
          <p:cNvSpPr>
            <a:spLocks noGrp="1" noRot="1" noMove="1" noResize="1" noEditPoints="1" noAdjustHandles="1" noChangeArrowheads="1" noChangeShapeType="1"/>
          </p:cNvSpPr>
          <p:nvPr/>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5" name="Title 3">
            <a:extLst>
              <a:ext uri="{FF2B5EF4-FFF2-40B4-BE49-F238E27FC236}">
                <a16:creationId xmlns:a16="http://schemas.microsoft.com/office/drawing/2014/main" id="{248B4A83-72BD-E432-BCF7-ECEE7223B33C}"/>
              </a:ext>
            </a:extLst>
          </p:cNvPr>
          <p:cNvSpPr txBox="1"/>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b="0" i="0" u="none" strike="noStrike" kern="1200" cap="none" spc="0" normalizeH="0" baseline="0" noProof="0">
                <a:ln>
                  <a:noFill/>
                </a:ln>
                <a:solidFill>
                  <a:srgbClr val="F5F8FA"/>
                </a:solidFill>
                <a:effectLst/>
                <a:uLnTx/>
                <a:uFillTx/>
                <a:latin typeface="Poppins Medium" panose="00000600000000000000" pitchFamily="2" charset="0"/>
                <a:ea typeface="+mj-ea"/>
                <a:cs typeface="Poppins Medium" panose="00000600000000000000" pitchFamily="2" charset="0"/>
              </a:rPr>
              <a:t>Kortext </a:t>
            </a:r>
            <a:r>
              <a:rPr kumimoji="0" lang="en-GB" sz="2700" b="0" i="0" u="none" strike="noStrike" kern="1200" cap="none" spc="0" normalizeH="0" baseline="0" noProof="0">
                <a:ln>
                  <a:noFill/>
                </a:ln>
                <a:solidFill>
                  <a:srgbClr val="2CD06E"/>
                </a:solidFill>
                <a:effectLst/>
                <a:uLnTx/>
                <a:uFillTx/>
                <a:latin typeface="Poppins Medium" panose="00000600000000000000" pitchFamily="2" charset="0"/>
                <a:ea typeface="+mj-ea"/>
                <a:cs typeface="Poppins Medium" panose="00000600000000000000" pitchFamily="2" charset="0"/>
              </a:rPr>
              <a:t>study+ </a:t>
            </a:r>
            <a:r>
              <a:rPr kumimoji="0" lang="en-GB" sz="2700" b="0" i="0" u="none" strike="noStrike" kern="1200" cap="none" spc="0" normalizeH="0" baseline="0" noProof="0">
                <a:ln>
                  <a:noFill/>
                </a:ln>
                <a:solidFill>
                  <a:prstClr val="white"/>
                </a:solidFill>
                <a:effectLst/>
                <a:uLnTx/>
                <a:uFillTx/>
                <a:latin typeface="Poppins Medium" panose="00000600000000000000" pitchFamily="2" charset="0"/>
                <a:ea typeface="+mj-ea"/>
                <a:cs typeface="Poppins Medium" panose="00000600000000000000" pitchFamily="2" charset="0"/>
              </a:rPr>
              <a:t>features</a:t>
            </a:r>
          </a:p>
        </p:txBody>
      </p:sp>
      <p:pic>
        <p:nvPicPr>
          <p:cNvPr id="9" name="Picture 8" descr="A white text on a black background&#10;&#10;Description automatically generated">
            <a:extLst>
              <a:ext uri="{FF2B5EF4-FFF2-40B4-BE49-F238E27FC236}">
                <a16:creationId xmlns:a16="http://schemas.microsoft.com/office/drawing/2014/main" id="{F20533B7-54EA-A2BA-C81F-2350CF1AE0FB}"/>
              </a:ext>
            </a:extLst>
          </p:cNvPr>
          <p:cNvPicPr>
            <a:picLocks noGrp="1" noRot="1" noChangeAspect="1" noMove="1" noResize="1" noEditPoints="1" noAdjustHandles="1" noChangeArrowheads="1" noChangeShapeType="1" noCrop="1"/>
          </p:cNvPicPr>
          <p:nvPr/>
        </p:nvPicPr>
        <p:blipFill>
          <a:blip r:embed="rId3"/>
          <a:stretch>
            <a:fillRect/>
          </a:stretch>
        </p:blipFill>
        <p:spPr>
          <a:xfrm>
            <a:off x="5251756" y="6233602"/>
            <a:ext cx="1688487" cy="411025"/>
          </a:xfrm>
          <a:prstGeom prst="rect">
            <a:avLst/>
          </a:prstGeom>
        </p:spPr>
      </p:pic>
      <p:sp>
        <p:nvSpPr>
          <p:cNvPr id="6" name="TextBox 5">
            <a:extLst>
              <a:ext uri="{FF2B5EF4-FFF2-40B4-BE49-F238E27FC236}">
                <a16:creationId xmlns:a16="http://schemas.microsoft.com/office/drawing/2014/main" id="{D4CBEAEA-1840-E3CD-D436-E545A7788B8F}"/>
              </a:ext>
            </a:extLst>
          </p:cNvPr>
          <p:cNvSpPr txBox="1"/>
          <p:nvPr/>
        </p:nvSpPr>
        <p:spPr>
          <a:xfrm>
            <a:off x="2505169" y="2173640"/>
            <a:ext cx="3686909"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Cutting-edge generative AI software </a:t>
            </a:r>
            <a:r>
              <a:rPr kumimoji="0" lang="en-US" sz="1100" b="0" i="0" u="none" strike="noStrike" kern="1200" cap="none" spc="0" normalizeH="0" baseline="0" noProof="0" err="1">
                <a:ln>
                  <a:noFill/>
                </a:ln>
                <a:solidFill>
                  <a:prstClr val="white"/>
                </a:solidFill>
                <a:effectLst/>
                <a:uLnTx/>
                <a:uFillTx/>
                <a:latin typeface="Poppins"/>
                <a:ea typeface="+mn-ea"/>
                <a:cs typeface="+mn-cs"/>
              </a:rPr>
              <a:t>summarises</a:t>
            </a:r>
            <a:r>
              <a:rPr kumimoji="0" lang="en-US" sz="1100" b="0" i="0" u="none" strike="noStrike" kern="1200" cap="none" spc="0" normalizeH="0" baseline="0" noProof="0">
                <a:ln>
                  <a:noFill/>
                </a:ln>
                <a:solidFill>
                  <a:prstClr val="white"/>
                </a:solidFill>
                <a:effectLst/>
                <a:uLnTx/>
                <a:uFillTx/>
                <a:latin typeface="Poppins"/>
                <a:ea typeface="+mn-ea"/>
                <a:cs typeface="+mn-cs"/>
              </a:rPr>
              <a:t> sections of text in a matter of seconds, making studying significantly more time efficient.</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7" name="TextBox 6">
            <a:extLst>
              <a:ext uri="{FF2B5EF4-FFF2-40B4-BE49-F238E27FC236}">
                <a16:creationId xmlns:a16="http://schemas.microsoft.com/office/drawing/2014/main" id="{9E1927D8-9D25-E74F-4D1D-C34C140DF612}"/>
              </a:ext>
            </a:extLst>
          </p:cNvPr>
          <p:cNvSpPr txBox="1"/>
          <p:nvPr/>
        </p:nvSpPr>
        <p:spPr>
          <a:xfrm>
            <a:off x="2505169" y="3272434"/>
            <a:ext cx="3239648"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Students can reinforce their learning and challenge themselves with our innovative, AI-generated question and answer tool. </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8" name="TextBox 7">
            <a:extLst>
              <a:ext uri="{FF2B5EF4-FFF2-40B4-BE49-F238E27FC236}">
                <a16:creationId xmlns:a16="http://schemas.microsoft.com/office/drawing/2014/main" id="{49FDD8FB-1C25-310A-E4D2-20173D7DE73E}"/>
              </a:ext>
            </a:extLst>
          </p:cNvPr>
          <p:cNvSpPr txBox="1"/>
          <p:nvPr/>
        </p:nvSpPr>
        <p:spPr>
          <a:xfrm>
            <a:off x="2505169" y="4447805"/>
            <a:ext cx="3478188"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Automatically generated study notes allow the busy student of today to digest the information they need more quickly and easily.</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10" name="TextBox 9">
            <a:extLst>
              <a:ext uri="{FF2B5EF4-FFF2-40B4-BE49-F238E27FC236}">
                <a16:creationId xmlns:a16="http://schemas.microsoft.com/office/drawing/2014/main" id="{A23F605D-EAA8-3020-48C1-516B17906AF5}"/>
              </a:ext>
            </a:extLst>
          </p:cNvPr>
          <p:cNvSpPr txBox="1"/>
          <p:nvPr/>
        </p:nvSpPr>
        <p:spPr>
          <a:xfrm>
            <a:off x="7368718" y="2701764"/>
            <a:ext cx="3365544"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Embracing the diverse landscape of higher education, our platform allows for translation of content into 135 global languages.</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12" name="TextBox 11">
            <a:extLst>
              <a:ext uri="{FF2B5EF4-FFF2-40B4-BE49-F238E27FC236}">
                <a16:creationId xmlns:a16="http://schemas.microsoft.com/office/drawing/2014/main" id="{C4BF0EA2-67E1-DD04-9760-7C957B35632F}"/>
              </a:ext>
            </a:extLst>
          </p:cNvPr>
          <p:cNvSpPr txBox="1"/>
          <p:nvPr/>
        </p:nvSpPr>
        <p:spPr>
          <a:xfrm>
            <a:off x="7378657" y="3783470"/>
            <a:ext cx="336554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Kortext study+ users get 5GB of cloud storage space, while also having the ability to apply our AI study tools to any self-loaded content.</a:t>
            </a:r>
            <a:endParaRPr kumimoji="0" lang="en-GB" sz="11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50231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91D9FD-896F-390E-CDC1-4ED8EDC6456D}"/>
              </a:ext>
            </a:extLst>
          </p:cNvPr>
          <p:cNvSpPr txBox="1"/>
          <p:nvPr/>
        </p:nvSpPr>
        <p:spPr>
          <a:xfrm>
            <a:off x="4166412" y="3467480"/>
            <a:ext cx="3859163"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iOS &amp; Mac</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693708" y="3461621"/>
            <a:ext cx="1472382"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Android</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3" name="TextBox 32">
            <a:extLst>
              <a:ext uri="{FF2B5EF4-FFF2-40B4-BE49-F238E27FC236}">
                <a16:creationId xmlns:a16="http://schemas.microsoft.com/office/drawing/2014/main" id="{E9A48F45-59AD-9496-78C7-93A5AD90E592}"/>
              </a:ext>
            </a:extLst>
          </p:cNvPr>
          <p:cNvSpPr txBox="1"/>
          <p:nvPr/>
        </p:nvSpPr>
        <p:spPr>
          <a:xfrm>
            <a:off x="7677272" y="3467480"/>
            <a:ext cx="3859163" cy="461665"/>
          </a:xfrm>
          <a:prstGeom prst="rect">
            <a:avLst/>
          </a:prstGeom>
          <a:noFill/>
        </p:spPr>
        <p:txBody>
          <a:bodyPr wrap="square">
            <a:spAutoFit/>
          </a:bodyPr>
          <a:lstStyle/>
          <a:p>
            <a:pPr algn="ctr" fontAlgn="base"/>
            <a:r>
              <a:rPr lang="en-US" sz="2400">
                <a:solidFill>
                  <a:srgbClr val="FFFFFF"/>
                </a:solidFill>
                <a:latin typeface="Poppins Medium" panose="00000600000000000000" pitchFamily="2" charset="0"/>
                <a:cs typeface="Poppins Medium" panose="00000600000000000000" pitchFamily="2" charset="0"/>
              </a:rPr>
              <a:t>Windows</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 name="TextBox 2">
            <a:extLst>
              <a:ext uri="{FF2B5EF4-FFF2-40B4-BE49-F238E27FC236}">
                <a16:creationId xmlns:a16="http://schemas.microsoft.com/office/drawing/2014/main" id="{663BAB1A-FC2D-9F92-4E94-5537B8EFFDD8}"/>
              </a:ext>
            </a:extLst>
          </p:cNvPr>
          <p:cNvSpPr txBox="1"/>
          <p:nvPr/>
        </p:nvSpPr>
        <p:spPr>
          <a:xfrm>
            <a:off x="2945663" y="4442397"/>
            <a:ext cx="7466850" cy="1200329"/>
          </a:xfrm>
          <a:prstGeom prst="rect">
            <a:avLst/>
          </a:prstGeom>
          <a:noFill/>
        </p:spPr>
        <p:txBody>
          <a:bodyPr wrap="square" lIns="91440" tIns="45720" rIns="91440" bIns="45720" anchor="t">
            <a:spAutoFit/>
          </a:bodyPr>
          <a:lstStyle/>
          <a:p>
            <a:r>
              <a:rPr lang="en-US" sz="1800">
                <a:solidFill>
                  <a:srgbClr val="FFFFFF"/>
                </a:solidFill>
                <a:latin typeface="Poppins Medium" panose="00000600000000000000" pitchFamily="2" charset="0"/>
                <a:cs typeface="Poppins Medium" panose="00000600000000000000" pitchFamily="2" charset="0"/>
              </a:rPr>
              <a:t>Learn anytime, anywhere, and on any device with Kortext </a:t>
            </a:r>
            <a:r>
              <a:rPr lang="en-US" sz="1800">
                <a:solidFill>
                  <a:srgbClr val="2CD06E"/>
                </a:solidFill>
                <a:latin typeface="Poppins Medium" panose="00000600000000000000" pitchFamily="2" charset="0"/>
                <a:cs typeface="Poppins Medium" panose="00000600000000000000" pitchFamily="2" charset="0"/>
              </a:rPr>
              <a:t>study</a:t>
            </a:r>
            <a:r>
              <a:rPr lang="en-US" sz="1800">
                <a:solidFill>
                  <a:srgbClr val="FFFFFF"/>
                </a:solidFill>
                <a:latin typeface="Poppins Medium" panose="00000600000000000000" pitchFamily="2" charset="0"/>
                <a:cs typeface="Poppins Medium" panose="00000600000000000000" pitchFamily="2" charset="0"/>
              </a:rPr>
              <a:t>. Our popular native and mobile apps allow for limitless learning, helping support the busy</a:t>
            </a:r>
            <a:r>
              <a:rPr lang="en-US">
                <a:solidFill>
                  <a:srgbClr val="FFFFFF"/>
                </a:solidFill>
                <a:latin typeface="Poppins Medium" panose="00000600000000000000" pitchFamily="2" charset="0"/>
                <a:cs typeface="Poppins Medium" panose="00000600000000000000" pitchFamily="2" charset="0"/>
              </a:rPr>
              <a:t> </a:t>
            </a:r>
            <a:r>
              <a:rPr lang="en-US" sz="1800">
                <a:solidFill>
                  <a:srgbClr val="FFFFFF"/>
                </a:solidFill>
                <a:latin typeface="Poppins Medium" panose="00000600000000000000" pitchFamily="2" charset="0"/>
                <a:cs typeface="Poppins Medium" panose="00000600000000000000" pitchFamily="2" charset="0"/>
              </a:rPr>
              <a:t>modern student with instant access to the content they need.</a:t>
            </a:r>
            <a:endParaRPr lang="en-US" sz="1800">
              <a:solidFill>
                <a:schemeClr val="bg1"/>
              </a:solidFill>
              <a:latin typeface="Poppins Medium" panose="00000600000000000000" pitchFamily="2" charset="0"/>
              <a:cs typeface="Poppins Medium" panose="00000600000000000000" pitchFamily="2" charset="0"/>
            </a:endParaRPr>
          </a:p>
        </p:txBody>
      </p:sp>
      <p:pic>
        <p:nvPicPr>
          <p:cNvPr id="7" name="Picture 6" descr="A green robot with two ears&#10;&#10;Description automatically generated">
            <a:extLst>
              <a:ext uri="{FF2B5EF4-FFF2-40B4-BE49-F238E27FC236}">
                <a16:creationId xmlns:a16="http://schemas.microsoft.com/office/drawing/2014/main" id="{BE722A05-49FD-295B-E8B9-A7C670FDF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687" y="2202166"/>
            <a:ext cx="964893" cy="1080680"/>
          </a:xfrm>
          <a:prstGeom prst="rect">
            <a:avLst/>
          </a:prstGeom>
        </p:spPr>
      </p:pic>
      <p:pic>
        <p:nvPicPr>
          <p:cNvPr id="14" name="Picture 13">
            <a:extLst>
              <a:ext uri="{FF2B5EF4-FFF2-40B4-BE49-F238E27FC236}">
                <a16:creationId xmlns:a16="http://schemas.microsoft.com/office/drawing/2014/main" id="{B8B07ADA-51E0-609B-DB9B-CB0096115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8947" y="1981804"/>
            <a:ext cx="1600438" cy="1600438"/>
          </a:xfrm>
          <a:prstGeom prst="rect">
            <a:avLst/>
          </a:prstGeom>
        </p:spPr>
      </p:pic>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Download our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apps</a:t>
            </a: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 on </a:t>
            </a:r>
            <a:r>
              <a:rPr lang="en-GB" sz="2700">
                <a:solidFill>
                  <a:srgbClr val="F5F8FA"/>
                </a:solidFill>
                <a:latin typeface="Poppins Medium" panose="00000600000000000000" pitchFamily="2" charset="0"/>
                <a:cs typeface="Poppins Medium" panose="00000600000000000000" pitchFamily="2" charset="0"/>
              </a:rPr>
              <a:t>mobile, tablet or desktop</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1026" name="Picture 2">
            <a:extLst>
              <a:ext uri="{FF2B5EF4-FFF2-40B4-BE49-F238E27FC236}">
                <a16:creationId xmlns:a16="http://schemas.microsoft.com/office/drawing/2014/main" id="{4B1B1436-1997-9714-6834-37A698410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55" y="1981804"/>
            <a:ext cx="1137953" cy="1351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person&amp;#39;s face&#10;&#10;AI-generated content may be incorrect.">
            <a:extLst>
              <a:ext uri="{FF2B5EF4-FFF2-40B4-BE49-F238E27FC236}">
                <a16:creationId xmlns:a16="http://schemas.microsoft.com/office/drawing/2014/main" id="{F0561F7E-5018-28F9-9CF9-C921A5D80E29}"/>
              </a:ext>
            </a:extLst>
          </p:cNvPr>
          <p:cNvPicPr>
            <a:picLocks noChangeAspect="1"/>
          </p:cNvPicPr>
          <p:nvPr/>
        </p:nvPicPr>
        <p:blipFill>
          <a:blip r:embed="rId6"/>
          <a:srcRect l="5522" t="5487" r="5582" b="5807"/>
          <a:stretch>
            <a:fillRect/>
          </a:stretch>
        </p:blipFill>
        <p:spPr>
          <a:xfrm>
            <a:off x="1949839" y="4560596"/>
            <a:ext cx="960120" cy="963930"/>
          </a:xfrm>
          <a:prstGeom prst="rect">
            <a:avLst/>
          </a:prstGeom>
        </p:spPr>
      </p:pic>
    </p:spTree>
    <p:extLst>
      <p:ext uri="{BB962C8B-B14F-4D97-AF65-F5344CB8AC3E}">
        <p14:creationId xmlns:p14="http://schemas.microsoft.com/office/powerpoint/2010/main" val="3166787486"/>
      </p:ext>
    </p:extLst>
  </p:cSld>
  <p:clrMapOvr>
    <a:masterClrMapping/>
  </p:clrMapOvr>
</p:sld>
</file>

<file path=ppt/theme/theme1.xml><?xml version="1.0" encoding="utf-8"?>
<a:theme xmlns:a="http://schemas.openxmlformats.org/drawingml/2006/main" name="Opening slide design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3.xml><?xml version="1.0" encoding="utf-8"?>
<a:theme xmlns:a="http://schemas.openxmlformats.org/drawingml/2006/main" name="Blue background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4.xml><?xml version="1.0" encoding="utf-8"?>
<a:theme xmlns:a="http://schemas.openxmlformats.org/drawingml/2006/main" name="StREAM">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5.xml><?xml version="1.0" encoding="utf-8"?>
<a:theme xmlns:a="http://schemas.openxmlformats.org/drawingml/2006/main" name="Textbookweb">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6.xml><?xml version="1.0" encoding="utf-8"?>
<a:theme xmlns:a="http://schemas.openxmlformats.org/drawingml/2006/main" name="Other background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7.xml><?xml version="1.0" encoding="utf-8"?>
<a:theme xmlns:a="http://schemas.openxmlformats.org/drawingml/2006/main" name="White backgrounds (secondary use)">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8.xml><?xml version="1.0" encoding="utf-8"?>
<a:theme xmlns:a="http://schemas.openxmlformats.org/drawingml/2006/main" name="Closing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Blank slide (for custom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d833fc-8b76-426e-ba85-804fb901ed16" xsi:nil="true"/>
    <lcf76f155ced4ddcb4097134ff3c332f xmlns="a99f4877-835f-4f3f-9717-58d43501d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806E6C75194A540B947710308F45051" ma:contentTypeVersion="21" ma:contentTypeDescription="Create a new document." ma:contentTypeScope="" ma:versionID="de84013d767d8d54668ba446c6948f17">
  <xsd:schema xmlns:xsd="http://www.w3.org/2001/XMLSchema" xmlns:xs="http://www.w3.org/2001/XMLSchema" xmlns:p="http://schemas.microsoft.com/office/2006/metadata/properties" xmlns:ns2="a99f4877-835f-4f3f-9717-58d43501d8f3" xmlns:ns3="84d833fc-8b76-426e-ba85-804fb901ed16" targetNamespace="http://schemas.microsoft.com/office/2006/metadata/properties" ma:root="true" ma:fieldsID="251bdaff542160bd913973338d4e0211" ns2:_="" ns3:_="">
    <xsd:import namespace="a99f4877-835f-4f3f-9717-58d43501d8f3"/>
    <xsd:import namespace="84d833fc-8b76-426e-ba85-804fb901ed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f4877-835f-4f3f-9717-58d43501d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ff3fdd-a3b8-4f22-9413-71ab1df3a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833fc-8b76-426e-ba85-804fb901e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6eced-55c9-48e0-8bac-df9283958475}" ma:internalName="TaxCatchAll" ma:showField="CatchAllData" ma:web="84d833fc-8b76-426e-ba85-804fb901e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EE8BDC-3FF3-41DB-8C27-6E2416D44F45}">
  <ds:schemaRefs>
    <ds:schemaRef ds:uri="84d833fc-8b76-426e-ba85-804fb901ed16"/>
    <ds:schemaRef ds:uri="a99f4877-835f-4f3f-9717-58d43501d8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CA6C105-41C0-4503-9B74-4A2CB1E1447E}">
  <ds:schemaRefs>
    <ds:schemaRef ds:uri="http://schemas.microsoft.com/sharepoint/v3/contenttype/forms"/>
  </ds:schemaRefs>
</ds:datastoreItem>
</file>

<file path=customXml/itemProps3.xml><?xml version="1.0" encoding="utf-8"?>
<ds:datastoreItem xmlns:ds="http://schemas.openxmlformats.org/officeDocument/2006/customXml" ds:itemID="{F12A4EE4-E22E-489C-A8EE-60BFB5F1BA63}">
  <ds:schemaRefs>
    <ds:schemaRef ds:uri="84d833fc-8b76-426e-ba85-804fb901ed16"/>
    <ds:schemaRef ds:uri="a99f4877-835f-4f3f-9717-58d43501d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b1765f0-d3e5-499d-a369-82d7ace4920f}" enabled="0" method="" siteId="{db1765f0-d3e5-499d-a369-82d7ace4920f}" removed="1"/>
</clbl:labelList>
</file>

<file path=docProps/app.xml><?xml version="1.0" encoding="utf-8"?>
<Properties xmlns="http://schemas.openxmlformats.org/officeDocument/2006/extended-properties" xmlns:vt="http://schemas.openxmlformats.org/officeDocument/2006/docPropsVTypes">
  <Template>Presentation Template - Amber </Template>
  <TotalTime>0</TotalTime>
  <Words>474</Words>
  <Application>Microsoft Office PowerPoint</Application>
  <PresentationFormat>Widescreen</PresentationFormat>
  <Paragraphs>39</Paragraphs>
  <Slides>13</Slides>
  <Notes>4</Notes>
  <HiddenSlides>0</HiddenSlides>
  <MMClips>9</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13</vt:i4>
      </vt:variant>
    </vt:vector>
  </HeadingPairs>
  <TitlesOfParts>
    <vt:vector size="29" baseType="lpstr">
      <vt:lpstr>Aptos</vt:lpstr>
      <vt:lpstr>Aptos Display</vt:lpstr>
      <vt:lpstr>Arial</vt:lpstr>
      <vt:lpstr>Calibri</vt:lpstr>
      <vt:lpstr>Poppins</vt:lpstr>
      <vt:lpstr>Poppins Medium</vt:lpstr>
      <vt:lpstr>Poppins SemiBold</vt:lpstr>
      <vt:lpstr>Opening slide designs</vt:lpstr>
      <vt:lpstr>Divider slide(s)</vt:lpstr>
      <vt:lpstr>Blue background slides</vt:lpstr>
      <vt:lpstr>StREAM</vt:lpstr>
      <vt:lpstr>Textbookweb</vt:lpstr>
      <vt:lpstr>Other backgrounds</vt:lpstr>
      <vt:lpstr>White backgrounds (secondary use)</vt:lpstr>
      <vt:lpstr>Closing slides</vt:lpstr>
      <vt:lpstr>Blank slide (for custom slides)</vt:lpstr>
      <vt:lpstr>Introducing Kortext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Stephens</dc:creator>
  <cp:lastModifiedBy>Jorja Bell</cp:lastModifiedBy>
  <cp:revision>11</cp:revision>
  <dcterms:created xsi:type="dcterms:W3CDTF">2022-01-21T13:45:49Z</dcterms:created>
  <dcterms:modified xsi:type="dcterms:W3CDTF">2026-04-01T11:12:44Z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0x0101002806E6C75194A540B947710308F45051</vt:lpwstr>
  </property>
  <property fmtid="{D5CDD505-2E9C-101B-9397-08002B2CF9AE}" pid="3" name="MediaServiceImageTags">
    <vt:lpwstr/>
  </property>
</Properties>
</file>